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37"/>
  </p:notesMasterIdLst>
  <p:handoutMasterIdLst>
    <p:handoutMasterId r:id="rId38"/>
  </p:handoutMasterIdLst>
  <p:sldIdLst>
    <p:sldId id="366" r:id="rId5"/>
    <p:sldId id="264" r:id="rId6"/>
    <p:sldId id="410" r:id="rId7"/>
    <p:sldId id="411" r:id="rId8"/>
    <p:sldId id="412" r:id="rId9"/>
    <p:sldId id="413" r:id="rId10"/>
    <p:sldId id="414" r:id="rId11"/>
    <p:sldId id="415" r:id="rId12"/>
    <p:sldId id="416" r:id="rId13"/>
    <p:sldId id="417" r:id="rId14"/>
    <p:sldId id="418" r:id="rId15"/>
    <p:sldId id="419" r:id="rId16"/>
    <p:sldId id="420" r:id="rId17"/>
    <p:sldId id="421" r:id="rId18"/>
    <p:sldId id="423" r:id="rId19"/>
    <p:sldId id="424" r:id="rId20"/>
    <p:sldId id="425" r:id="rId21"/>
    <p:sldId id="426" r:id="rId22"/>
    <p:sldId id="427" r:id="rId23"/>
    <p:sldId id="428" r:id="rId24"/>
    <p:sldId id="429" r:id="rId25"/>
    <p:sldId id="430" r:id="rId26"/>
    <p:sldId id="431" r:id="rId27"/>
    <p:sldId id="432" r:id="rId28"/>
    <p:sldId id="433" r:id="rId29"/>
    <p:sldId id="435" r:id="rId30"/>
    <p:sldId id="436" r:id="rId31"/>
    <p:sldId id="437" r:id="rId32"/>
    <p:sldId id="438" r:id="rId33"/>
    <p:sldId id="439" r:id="rId34"/>
    <p:sldId id="440" r:id="rId35"/>
    <p:sldId id="441"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osfdd624edlN2epxHlLM7A==" hashData="wdQWMmZ5l84zv/klc+Pf56KymfI="/>
  <p:extLst>
    <p:ext uri="{521415D9-36F7-43E2-AB2F-B90AF26B5E84}">
      <p14:sectionLst xmlns:p14="http://schemas.microsoft.com/office/powerpoint/2010/main">
        <p14:section name="Default Section" id="{0472D6FD-30CD-4A22-8E63-F7F105D0B4AF}">
          <p14:sldIdLst>
            <p14:sldId id="366"/>
            <p14:sldId id="264"/>
          </p14:sldIdLst>
        </p14:section>
        <p14:section name="Untitled Section" id="{D4F66CBC-88D0-469B-AEF4-06DF25BB4B4D}">
          <p14:sldIdLst>
            <p14:sldId id="410"/>
            <p14:sldId id="411"/>
            <p14:sldId id="412"/>
            <p14:sldId id="413"/>
            <p14:sldId id="414"/>
            <p14:sldId id="415"/>
            <p14:sldId id="416"/>
            <p14:sldId id="417"/>
            <p14:sldId id="418"/>
            <p14:sldId id="419"/>
            <p14:sldId id="420"/>
            <p14:sldId id="421"/>
            <p14:sldId id="423"/>
            <p14:sldId id="424"/>
            <p14:sldId id="425"/>
            <p14:sldId id="426"/>
            <p14:sldId id="427"/>
            <p14:sldId id="428"/>
            <p14:sldId id="429"/>
            <p14:sldId id="430"/>
            <p14:sldId id="431"/>
            <p14:sldId id="432"/>
            <p14:sldId id="433"/>
            <p14:sldId id="435"/>
            <p14:sldId id="436"/>
            <p14:sldId id="437"/>
            <p14:sldId id="438"/>
            <p14:sldId id="439"/>
            <p14:sldId id="440"/>
            <p14:sldId id="44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BF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991" autoAdjust="0"/>
  </p:normalViewPr>
  <p:slideViewPr>
    <p:cSldViewPr>
      <p:cViewPr varScale="1">
        <p:scale>
          <a:sx n="115" d="100"/>
          <a:sy n="115" d="100"/>
        </p:scale>
        <p:origin x="-226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300"/>
            </a:lvl1pPr>
          </a:lstStyle>
          <a:p>
            <a:fld id="{7FD6BE04-F826-450E-8C4C-2892DF8A3604}" type="datetimeFigureOut">
              <a:rPr lang="en-US" smtClean="0"/>
              <a:pPr/>
              <a:t>10/15/12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62A69DE2-7328-4B58-ADA8-D0DFCAF2793D}" type="slidenum">
              <a:rPr lang="en-US" smtClean="0"/>
              <a:pPr/>
              <a:t>‹#›</a:t>
            </a:fld>
            <a:endParaRPr lang="en-US" dirty="0"/>
          </a:p>
        </p:txBody>
      </p:sp>
    </p:spTree>
    <p:extLst>
      <p:ext uri="{BB962C8B-B14F-4D97-AF65-F5344CB8AC3E}">
        <p14:creationId xmlns:p14="http://schemas.microsoft.com/office/powerpoint/2010/main" val="3963068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E47447A6-E904-43D5-A20F-9FAF0B295BB0}" type="datetimeFigureOut">
              <a:rPr lang="en-US" smtClean="0"/>
              <a:pPr/>
              <a:t>10/15/12</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163C26B7-D274-439B-A70B-ADCA70DDDCAE}" type="slidenum">
              <a:rPr lang="en-US" smtClean="0"/>
              <a:pPr/>
              <a:t>‹#›</a:t>
            </a:fld>
            <a:endParaRPr lang="en-US" dirty="0"/>
          </a:p>
        </p:txBody>
      </p:sp>
    </p:spTree>
    <p:extLst>
      <p:ext uri="{BB962C8B-B14F-4D97-AF65-F5344CB8AC3E}">
        <p14:creationId xmlns:p14="http://schemas.microsoft.com/office/powerpoint/2010/main" val="177687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1</a:t>
            </a:fld>
            <a:endParaRPr lang="en-US" dirty="0"/>
          </a:p>
        </p:txBody>
      </p:sp>
    </p:spTree>
    <p:extLst>
      <p:ext uri="{BB962C8B-B14F-4D97-AF65-F5344CB8AC3E}">
        <p14:creationId xmlns:p14="http://schemas.microsoft.com/office/powerpoint/2010/main" val="22352262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10</a:t>
            </a:fld>
            <a:endParaRPr lang="en-US" dirty="0"/>
          </a:p>
        </p:txBody>
      </p:sp>
    </p:spTree>
    <p:extLst>
      <p:ext uri="{BB962C8B-B14F-4D97-AF65-F5344CB8AC3E}">
        <p14:creationId xmlns:p14="http://schemas.microsoft.com/office/powerpoint/2010/main" val="8705093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000" dirty="0" smtClean="0"/>
              <a:t>A time management plan is used to ensure success in meeting established goals.</a:t>
            </a:r>
          </a:p>
          <a:p>
            <a:endParaRPr lang="en-US" sz="1000" dirty="0" smtClean="0"/>
          </a:p>
          <a:p>
            <a:r>
              <a:rPr lang="en-US" sz="1000" dirty="0" smtClean="0"/>
              <a:t>A daily planner and calendar are essential tools.  These tools allow an individual to write everything down, organize all information, become aware of conflicts,</a:t>
            </a:r>
            <a:r>
              <a:rPr lang="en-US" sz="1000" baseline="0" dirty="0" smtClean="0"/>
              <a:t> and provide an organized schedule to follow.  </a:t>
            </a:r>
          </a:p>
          <a:p>
            <a:endParaRPr lang="en-US" sz="1000" baseline="0" dirty="0" smtClean="0"/>
          </a:p>
          <a:p>
            <a:r>
              <a:rPr lang="en-US" sz="1000" baseline="0" dirty="0" smtClean="0"/>
              <a:t>Analyze and prioritize – review and list established goals, determine what tasks must be completed to achieve goals, list tasks in order from most important to least important; decide if any tasks can be delegated to another person to complete and delegate whenever possible; eliminate unnecessary tasks</a:t>
            </a:r>
          </a:p>
          <a:p>
            <a:endParaRPr lang="en-US" sz="1000" baseline="0" dirty="0" smtClean="0"/>
          </a:p>
          <a:p>
            <a:r>
              <a:rPr lang="en-US" sz="1000" baseline="0" dirty="0" smtClean="0"/>
              <a:t>Schedule tasks – use the daily planner and calendar to write down all events; be sure to include time for rest, exercise, meals, hobbies, and social activities; if a conflict arises with two things scheduled at the same time, prioritize and reschedule</a:t>
            </a:r>
          </a:p>
          <a:p>
            <a:endParaRPr lang="en-US" sz="1000" baseline="0" dirty="0" smtClean="0"/>
          </a:p>
          <a:p>
            <a:r>
              <a:rPr lang="en-US" sz="1000" baseline="0" dirty="0" smtClean="0"/>
              <a:t>Make a daily “to do” list – list all tasks on a daily basis; as you complete each one, cross it off the list; enjoy the sense of satisfaction that occurs as you complete each job; if some things on the list are not completed at the end of the day, determine if they should be added to the next day’s list or if they can be eliminated.</a:t>
            </a:r>
          </a:p>
          <a:p>
            <a:endParaRPr lang="en-US" sz="900" baseline="0" dirty="0" smtClean="0"/>
          </a:p>
          <a:p>
            <a:r>
              <a:rPr lang="en-US" sz="900" baseline="0" dirty="0" smtClean="0"/>
              <a:t>Plan your work – work at a comfortable pace; try to do the hardest tasks first; do one thing at a time whenever possible so you can complete it and cross it off the list; make sure you have everything you need to complete the task before you begin; ask for assistance when needed; work smarter, not harder.</a:t>
            </a:r>
          </a:p>
          <a:p>
            <a:endParaRPr lang="en-US" sz="900" baseline="0" dirty="0" smtClean="0"/>
          </a:p>
          <a:p>
            <a:r>
              <a:rPr lang="en-US" sz="900" baseline="0" dirty="0" smtClean="0"/>
              <a:t>Avoid distraction – make every effort to avoid interruptions; use a telephone answering system and screen calls; avoid procrastination; learn to say “no” when asked to interrupt your work for something that is not essential</a:t>
            </a:r>
          </a:p>
          <a:p>
            <a:endParaRPr lang="en-US" sz="900" baseline="0" dirty="0" smtClean="0"/>
          </a:p>
          <a:p>
            <a:r>
              <a:rPr lang="en-US" sz="900" baseline="0" dirty="0" smtClean="0"/>
              <a:t>Take credit for a job well done – when a job is complete, recognize your achievement; cross the completed work off the list; if the task was a particularly hard one, reward yourself with a short break or other positive thing before going on to the next job on the list.</a:t>
            </a:r>
            <a:endParaRPr lang="en-US" sz="900" baseline="0" dirty="0"/>
          </a:p>
        </p:txBody>
      </p:sp>
      <p:sp>
        <p:nvSpPr>
          <p:cNvPr id="4" name="Slide Number Placeholder 3"/>
          <p:cNvSpPr>
            <a:spLocks noGrp="1"/>
          </p:cNvSpPr>
          <p:nvPr>
            <p:ph type="sldNum" sz="quarter" idx="10"/>
          </p:nvPr>
        </p:nvSpPr>
        <p:spPr/>
        <p:txBody>
          <a:bodyPr/>
          <a:lstStyle/>
          <a:p>
            <a:fld id="{C2DABEB7-FBA9-405C-AA1A-E9A4DC27BA5E}"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12</a:t>
            </a:fld>
            <a:endParaRPr lang="en-US" dirty="0"/>
          </a:p>
        </p:txBody>
      </p:sp>
    </p:spTree>
    <p:extLst>
      <p:ext uri="{BB962C8B-B14F-4D97-AF65-F5344CB8AC3E}">
        <p14:creationId xmlns:p14="http://schemas.microsoft.com/office/powerpoint/2010/main" val="657085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After goals have been established, concentrate on ways to accomplish</a:t>
            </a:r>
            <a:r>
              <a:rPr lang="en-US" baseline="0" dirty="0" smtClean="0"/>
              <a:t> them.  Review necessary skills, information that must be obtained , resources you can use, problems that may occur, and which goal should be completed first.  </a:t>
            </a:r>
          </a:p>
          <a:p>
            <a:endParaRPr lang="en-US" baseline="0" dirty="0" smtClean="0"/>
          </a:p>
          <a:p>
            <a:r>
              <a:rPr lang="en-US" baseline="0" dirty="0" smtClean="0"/>
              <a:t>If you fail in obtaining the goal, evaluate the situation and determine why you failed.  Was the goal unrealistic?  Did you lack the skills or knowledge to obtain the goal?  Is there another way to achieve the goal?  Remember failure can be a positive learning experience.</a:t>
            </a:r>
            <a:endParaRPr lang="en-US" dirty="0"/>
          </a:p>
        </p:txBody>
      </p:sp>
      <p:sp>
        <p:nvSpPr>
          <p:cNvPr id="4" name="Slide Number Placeholder 3"/>
          <p:cNvSpPr>
            <a:spLocks noGrp="1"/>
          </p:cNvSpPr>
          <p:nvPr>
            <p:ph type="sldNum" sz="quarter" idx="10"/>
          </p:nvPr>
        </p:nvSpPr>
        <p:spPr/>
        <p:txBody>
          <a:bodyPr/>
          <a:lstStyle/>
          <a:p>
            <a:fld id="{C2DABEB7-FBA9-405C-AA1A-E9A4DC27BA5E}"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short term goals are basic suggestions.  Each individual has to</a:t>
            </a:r>
            <a:r>
              <a:rPr lang="en-US" baseline="0" dirty="0" smtClean="0"/>
              <a:t> establish his/her own goals.  It is important to remember that short term goals will change constantly as one set is completed and a new set is established.  Completion of a goal will usually lead to a sense of satisfaction and accomplishment and provide motivation to attempt other goals</a:t>
            </a:r>
            <a:endParaRPr lang="en-US" dirty="0"/>
          </a:p>
        </p:txBody>
      </p:sp>
      <p:sp>
        <p:nvSpPr>
          <p:cNvPr id="4" name="Slide Number Placeholder 3"/>
          <p:cNvSpPr>
            <a:spLocks noGrp="1"/>
          </p:cNvSpPr>
          <p:nvPr>
            <p:ph type="sldNum" sz="quarter" idx="10"/>
          </p:nvPr>
        </p:nvSpPr>
        <p:spPr/>
        <p:txBody>
          <a:bodyPr/>
          <a:lstStyle/>
          <a:p>
            <a:fld id="{C2DABEB7-FBA9-405C-AA1A-E9A4DC27BA5E}"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15</a:t>
            </a:fld>
            <a:endParaRPr lang="en-US" dirty="0"/>
          </a:p>
        </p:txBody>
      </p:sp>
    </p:spTree>
    <p:extLst>
      <p:ext uri="{BB962C8B-B14F-4D97-AF65-F5344CB8AC3E}">
        <p14:creationId xmlns:p14="http://schemas.microsoft.com/office/powerpoint/2010/main" val="38705604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16</a:t>
            </a:fld>
            <a:endParaRPr lang="en-US" dirty="0"/>
          </a:p>
        </p:txBody>
      </p:sp>
    </p:spTree>
    <p:extLst>
      <p:ext uri="{BB962C8B-B14F-4D97-AF65-F5344CB8AC3E}">
        <p14:creationId xmlns:p14="http://schemas.microsoft.com/office/powerpoint/2010/main" val="32791365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17</a:t>
            </a:fld>
            <a:endParaRPr lang="en-US" dirty="0"/>
          </a:p>
        </p:txBody>
      </p:sp>
    </p:spTree>
    <p:extLst>
      <p:ext uri="{BB962C8B-B14F-4D97-AF65-F5344CB8AC3E}">
        <p14:creationId xmlns:p14="http://schemas.microsoft.com/office/powerpoint/2010/main" val="40275540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18</a:t>
            </a:fld>
            <a:endParaRPr lang="en-US" dirty="0"/>
          </a:p>
        </p:txBody>
      </p:sp>
    </p:spTree>
    <p:extLst>
      <p:ext uri="{BB962C8B-B14F-4D97-AF65-F5344CB8AC3E}">
        <p14:creationId xmlns:p14="http://schemas.microsoft.com/office/powerpoint/2010/main" val="16081600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19</a:t>
            </a:fld>
            <a:endParaRPr lang="en-US" dirty="0"/>
          </a:p>
        </p:txBody>
      </p:sp>
    </p:spTree>
    <p:extLst>
      <p:ext uri="{BB962C8B-B14F-4D97-AF65-F5344CB8AC3E}">
        <p14:creationId xmlns:p14="http://schemas.microsoft.com/office/powerpoint/2010/main" val="3161890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Medical careers is a broad category</a:t>
            </a:r>
            <a:r>
              <a:rPr lang="en-US" baseline="0" dirty="0" smtClean="0"/>
              <a:t> encompassing physicians (doctors) and other individuals who work in any of the varied careers under the supervisions of physicians.</a:t>
            </a:r>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20</a:t>
            </a:fld>
            <a:endParaRPr lang="en-US" dirty="0"/>
          </a:p>
        </p:txBody>
      </p:sp>
    </p:spTree>
    <p:extLst>
      <p:ext uri="{BB962C8B-B14F-4D97-AF65-F5344CB8AC3E}">
        <p14:creationId xmlns:p14="http://schemas.microsoft.com/office/powerpoint/2010/main" val="3598822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21</a:t>
            </a:fld>
            <a:endParaRPr lang="en-US" dirty="0"/>
          </a:p>
        </p:txBody>
      </p:sp>
    </p:spTree>
    <p:extLst>
      <p:ext uri="{BB962C8B-B14F-4D97-AF65-F5344CB8AC3E}">
        <p14:creationId xmlns:p14="http://schemas.microsoft.com/office/powerpoint/2010/main" val="8302452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22</a:t>
            </a:fld>
            <a:endParaRPr lang="en-US" dirty="0"/>
          </a:p>
        </p:txBody>
      </p:sp>
    </p:spTree>
    <p:extLst>
      <p:ext uri="{BB962C8B-B14F-4D97-AF65-F5344CB8AC3E}">
        <p14:creationId xmlns:p14="http://schemas.microsoft.com/office/powerpoint/2010/main" val="18952667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23</a:t>
            </a:fld>
            <a:endParaRPr lang="en-US" dirty="0"/>
          </a:p>
        </p:txBody>
      </p:sp>
    </p:spTree>
    <p:extLst>
      <p:ext uri="{BB962C8B-B14F-4D97-AF65-F5344CB8AC3E}">
        <p14:creationId xmlns:p14="http://schemas.microsoft.com/office/powerpoint/2010/main" val="6873769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24</a:t>
            </a:fld>
            <a:endParaRPr lang="en-US" dirty="0"/>
          </a:p>
        </p:txBody>
      </p:sp>
    </p:spTree>
    <p:extLst>
      <p:ext uri="{BB962C8B-B14F-4D97-AF65-F5344CB8AC3E}">
        <p14:creationId xmlns:p14="http://schemas.microsoft.com/office/powerpoint/2010/main" val="25701630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PROVIDING</a:t>
            </a:r>
            <a:r>
              <a:rPr lang="en-US" b="1" baseline="0" dirty="0" smtClean="0"/>
              <a:t> QUALITY HEALTH CARE: </a:t>
            </a:r>
          </a:p>
          <a:p>
            <a:pPr marL="171450" indent="-171450">
              <a:buFont typeface="Wingdings" pitchFamily="2" charset="2"/>
              <a:buChar char="v"/>
            </a:pPr>
            <a:r>
              <a:rPr lang="en-US" baseline="0" dirty="0" smtClean="0"/>
              <a:t>Teamwork</a:t>
            </a:r>
          </a:p>
          <a:p>
            <a:pPr marL="171450" indent="-171450">
              <a:buFont typeface="Wingdings" pitchFamily="2" charset="2"/>
              <a:buChar char="v"/>
            </a:pPr>
            <a:r>
              <a:rPr lang="en-US" baseline="0" dirty="0" smtClean="0"/>
              <a:t>Legal responsibilities</a:t>
            </a:r>
          </a:p>
          <a:p>
            <a:pPr marL="171450" indent="-171450">
              <a:buFont typeface="Wingdings" pitchFamily="2" charset="2"/>
              <a:buChar char="v"/>
            </a:pPr>
            <a:r>
              <a:rPr lang="en-US" baseline="0" dirty="0" smtClean="0"/>
              <a:t>Time management</a:t>
            </a:r>
          </a:p>
          <a:p>
            <a:pPr marL="171450" indent="-171450">
              <a:buFont typeface="Wingdings" pitchFamily="2" charset="2"/>
              <a:buChar char="v"/>
            </a:pPr>
            <a:r>
              <a:rPr lang="en-US" baseline="0" dirty="0" smtClean="0"/>
              <a:t>Goals</a:t>
            </a:r>
          </a:p>
          <a:p>
            <a:pPr marL="171450" indent="-171450">
              <a:buFont typeface="Wingdings" pitchFamily="2" charset="2"/>
              <a:buChar char="v"/>
            </a:pPr>
            <a:r>
              <a:rPr lang="en-US" baseline="0" dirty="0" smtClean="0"/>
              <a:t>Communication and observation</a:t>
            </a:r>
          </a:p>
          <a:p>
            <a:pPr marL="171450" indent="-171450">
              <a:buFont typeface="Wingdings" pitchFamily="2" charset="2"/>
              <a:buChar char="v"/>
            </a:pPr>
            <a:r>
              <a:rPr lang="en-US" baseline="0" dirty="0" smtClean="0"/>
              <a:t>Recording and reporting</a:t>
            </a:r>
          </a:p>
          <a:p>
            <a:pPr marL="0" indent="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25</a:t>
            </a:fld>
            <a:endParaRPr lang="en-US" dirty="0"/>
          </a:p>
        </p:txBody>
      </p:sp>
    </p:spTree>
    <p:extLst>
      <p:ext uri="{BB962C8B-B14F-4D97-AF65-F5344CB8AC3E}">
        <p14:creationId xmlns:p14="http://schemas.microsoft.com/office/powerpoint/2010/main" val="14413526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every aspect of life,</a:t>
            </a:r>
            <a:r>
              <a:rPr lang="en-US" baseline="0" dirty="0" smtClean="0"/>
              <a:t> there are certain laws and legal responsibilities formulated to protect you and society.  An excellent example is the need to obey traffic laws when driving a motor vehicle.  A worker in any health career also has certain responsibilities.  Being aware of and following legal regulations is important for you own protection, the protection of your employer, and the safety and well-being of the patient.</a:t>
            </a:r>
            <a:endParaRPr lang="en-US" dirty="0"/>
          </a:p>
        </p:txBody>
      </p:sp>
      <p:sp>
        <p:nvSpPr>
          <p:cNvPr id="4" name="Slide Number Placeholder 3"/>
          <p:cNvSpPr>
            <a:spLocks noGrp="1"/>
          </p:cNvSpPr>
          <p:nvPr>
            <p:ph type="sldNum" sz="quarter" idx="10"/>
          </p:nvPr>
        </p:nvSpPr>
        <p:spPr/>
        <p:txBody>
          <a:bodyPr/>
          <a:lstStyle/>
          <a:p>
            <a:fld id="{9B02CA56-3841-49E4-ACDF-6A9E61D76A5F}"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person has the right to withdraw consent</a:t>
            </a:r>
            <a:r>
              <a:rPr lang="en-US" baseline="0" dirty="0" smtClean="0"/>
              <a:t> at any time.  All procedures must be explained to the patient, and no procedure should be performed if the patient does not give consent.</a:t>
            </a:r>
            <a:endParaRPr lang="en-US" dirty="0"/>
          </a:p>
        </p:txBody>
      </p:sp>
      <p:sp>
        <p:nvSpPr>
          <p:cNvPr id="4" name="Slide Number Placeholder 3"/>
          <p:cNvSpPr>
            <a:spLocks noGrp="1"/>
          </p:cNvSpPr>
          <p:nvPr>
            <p:ph type="sldNum" sz="quarter" idx="10"/>
          </p:nvPr>
        </p:nvSpPr>
        <p:spPr/>
        <p:txBody>
          <a:bodyPr/>
          <a:lstStyle/>
          <a:p>
            <a:fld id="{9B02CA56-3841-49E4-ACDF-6A9E61D76A5F}"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Computerized</a:t>
            </a:r>
            <a:r>
              <a:rPr lang="en-US" baseline="0" dirty="0" smtClean="0"/>
              <a:t> records also many different individuals access to a patient’s records.  For this reason, health care providers are creating safeguards to maintain computer confidentiality.  Examples: limiting personnel who have access to such records, using codes to  prevent access to certain information, requiring passwords to access specific information on records, and constantly monitoring and evaluating computer use</a:t>
            </a:r>
            <a:endParaRPr lang="en-US" dirty="0"/>
          </a:p>
        </p:txBody>
      </p:sp>
      <p:sp>
        <p:nvSpPr>
          <p:cNvPr id="4" name="Slide Number Placeholder 3"/>
          <p:cNvSpPr>
            <a:spLocks noGrp="1"/>
          </p:cNvSpPr>
          <p:nvPr>
            <p:ph type="sldNum" sz="quarter" idx="10"/>
          </p:nvPr>
        </p:nvSpPr>
        <p:spPr/>
        <p:txBody>
          <a:bodyPr/>
          <a:lstStyle/>
          <a:p>
            <a:fld id="{9B02CA56-3841-49E4-ACDF-6A9E61D76A5F}"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DABEB7-FBA9-405C-AA1A-E9A4DC27BA5E}" type="slidenum">
              <a:rPr lang="en-US" smtClean="0"/>
              <a:pPr/>
              <a:t>29</a:t>
            </a:fld>
            <a:endParaRPr lang="en-US" dirty="0"/>
          </a:p>
        </p:txBody>
      </p:sp>
    </p:spTree>
    <p:extLst>
      <p:ext uri="{BB962C8B-B14F-4D97-AF65-F5344CB8AC3E}">
        <p14:creationId xmlns:p14="http://schemas.microsoft.com/office/powerpoint/2010/main" val="4175521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3</a:t>
            </a:fld>
            <a:endParaRPr lang="en-US" dirty="0"/>
          </a:p>
        </p:txBody>
      </p:sp>
    </p:spTree>
    <p:extLst>
      <p:ext uri="{BB962C8B-B14F-4D97-AF65-F5344CB8AC3E}">
        <p14:creationId xmlns:p14="http://schemas.microsoft.com/office/powerpoint/2010/main" val="23315519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Requirements</a:t>
            </a:r>
            <a:r>
              <a:rPr lang="en-US" baseline="0" dirty="0" smtClean="0"/>
              <a:t> are used to ensure the privacy and confidentiality of a patient’s health care information.</a:t>
            </a:r>
          </a:p>
          <a:p>
            <a:endParaRPr lang="en-US" baseline="0" dirty="0" smtClean="0"/>
          </a:p>
          <a:p>
            <a:r>
              <a:rPr lang="en-US" baseline="0" dirty="0" smtClean="0"/>
              <a:t>Only exception to these regulations is for the release of information on diseases or injuries that must be reported by law to protect the safety and welfare of the public.</a:t>
            </a:r>
          </a:p>
          <a:p>
            <a:r>
              <a:rPr lang="en-US" baseline="0" dirty="0" smtClean="0"/>
              <a:t>Examples: births, deaths, injuries caused by violence that require police involvement, communicable diseases, and sexually transmitted diseases</a:t>
            </a:r>
            <a:endParaRPr lang="en-US" dirty="0"/>
          </a:p>
        </p:txBody>
      </p:sp>
      <p:sp>
        <p:nvSpPr>
          <p:cNvPr id="4" name="Slide Number Placeholder 3"/>
          <p:cNvSpPr>
            <a:spLocks noGrp="1"/>
          </p:cNvSpPr>
          <p:nvPr>
            <p:ph type="sldNum" sz="quarter" idx="10"/>
          </p:nvPr>
        </p:nvSpPr>
        <p:spPr/>
        <p:txBody>
          <a:bodyPr/>
          <a:lstStyle/>
          <a:p>
            <a:fld id="{9B02CA56-3841-49E4-ACDF-6A9E61D76A5F}" type="slidenum">
              <a:rPr lang="en-US" smtClean="0"/>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Health care providers must be aware of these standards and make every effort to protect</a:t>
            </a:r>
            <a:r>
              <a:rPr lang="en-US" baseline="0" dirty="0" smtClean="0"/>
              <a:t> the privacy and confidentiality of a patient’s health care information.</a:t>
            </a:r>
          </a:p>
          <a:p>
            <a:endParaRPr lang="en-US" baseline="0" dirty="0" smtClean="0"/>
          </a:p>
          <a:p>
            <a:r>
              <a:rPr lang="en-US" baseline="0" dirty="0" smtClean="0"/>
              <a:t>Legal responsibilities are important aspects of health care.  All states have rules and regulations governing health care.  In addition, most health care agencies have specific rules, regulations, and standards that determine activities performed by individuals holding different positions of employment.  Standards can vary from state to state, and even from agency to agency.  It is important to remember that you are liable or legally responsible for your own actions regardless of what anyone tells you or what position you hold.  </a:t>
            </a:r>
            <a:endParaRPr lang="en-US" dirty="0"/>
          </a:p>
        </p:txBody>
      </p:sp>
      <p:sp>
        <p:nvSpPr>
          <p:cNvPr id="4" name="Slide Number Placeholder 3"/>
          <p:cNvSpPr>
            <a:spLocks noGrp="1"/>
          </p:cNvSpPr>
          <p:nvPr>
            <p:ph type="sldNum" sz="quarter" idx="10"/>
          </p:nvPr>
        </p:nvSpPr>
        <p:spPr/>
        <p:txBody>
          <a:bodyPr/>
          <a:lstStyle/>
          <a:p>
            <a:fld id="{9B02CA56-3841-49E4-ACDF-6A9E61D76A5F}" type="slidenum">
              <a:rPr lang="en-US" smtClean="0"/>
              <a:pPr/>
              <a:t>31</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Poor interpersonal relationships among team members can harm the quality of care and prevent the team from meeting its goals.</a:t>
            </a:r>
          </a:p>
          <a:p>
            <a:endParaRPr lang="en-US" dirty="0" smtClean="0"/>
          </a:p>
          <a:p>
            <a:r>
              <a:rPr lang="en-US" dirty="0" smtClean="0"/>
              <a:t>Team will be made up of different cultural and ethnic</a:t>
            </a:r>
            <a:r>
              <a:rPr lang="en-US" baseline="0" dirty="0" smtClean="0"/>
              <a:t> backgrounds, sexes, ages, socioeconomic statuses, lifestyle preferences, beliefs, and levels of education</a:t>
            </a:r>
          </a:p>
          <a:p>
            <a:endParaRPr lang="en-US" baseline="0" dirty="0" smtClean="0"/>
          </a:p>
          <a:p>
            <a:r>
              <a:rPr lang="en-US" baseline="0" dirty="0" smtClean="0"/>
              <a:t>Each member must be sensitive to the hopes, feelings, and needs of other team members.</a:t>
            </a:r>
          </a:p>
          <a:p>
            <a:endParaRPr lang="en-US" baseline="0" dirty="0" smtClean="0"/>
          </a:p>
          <a:p>
            <a:r>
              <a:rPr lang="en-US" baseline="0" dirty="0" smtClean="0"/>
              <a:t>The Golden Rule of “treat others as you would want to be treated” should be the main rule of teamwork</a:t>
            </a:r>
            <a:endParaRPr lang="en-US" dirty="0"/>
          </a:p>
        </p:txBody>
      </p:sp>
      <p:sp>
        <p:nvSpPr>
          <p:cNvPr id="4" name="Slide Number Placeholder 3"/>
          <p:cNvSpPr>
            <a:spLocks noGrp="1"/>
          </p:cNvSpPr>
          <p:nvPr>
            <p:ph type="sldNum" sz="quarter" idx="10"/>
          </p:nvPr>
        </p:nvSpPr>
        <p:spPr/>
        <p:txBody>
          <a:bodyPr/>
          <a:lstStyle/>
          <a:p>
            <a:fld id="{C2DABEB7-FBA9-405C-AA1A-E9A4DC27BA5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5</a:t>
            </a:fld>
            <a:endParaRPr lang="en-US" dirty="0"/>
          </a:p>
        </p:txBody>
      </p:sp>
    </p:spTree>
    <p:extLst>
      <p:ext uri="{BB962C8B-B14F-4D97-AF65-F5344CB8AC3E}">
        <p14:creationId xmlns:p14="http://schemas.microsoft.com/office/powerpoint/2010/main" val="3145158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6</a:t>
            </a:fld>
            <a:endParaRPr lang="en-US" dirty="0"/>
          </a:p>
        </p:txBody>
      </p:sp>
    </p:spTree>
    <p:extLst>
      <p:ext uri="{BB962C8B-B14F-4D97-AF65-F5344CB8AC3E}">
        <p14:creationId xmlns:p14="http://schemas.microsoft.com/office/powerpoint/2010/main" val="33088584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7</a:t>
            </a:fld>
            <a:endParaRPr lang="en-US" dirty="0"/>
          </a:p>
        </p:txBody>
      </p:sp>
    </p:spTree>
    <p:extLst>
      <p:ext uri="{BB962C8B-B14F-4D97-AF65-F5344CB8AC3E}">
        <p14:creationId xmlns:p14="http://schemas.microsoft.com/office/powerpoint/2010/main" val="1419794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8</a:t>
            </a:fld>
            <a:endParaRPr lang="en-US" dirty="0"/>
          </a:p>
        </p:txBody>
      </p:sp>
    </p:spTree>
    <p:extLst>
      <p:ext uri="{BB962C8B-B14F-4D97-AF65-F5344CB8AC3E}">
        <p14:creationId xmlns:p14="http://schemas.microsoft.com/office/powerpoint/2010/main" val="872461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C26B7-D274-439B-A70B-ADCA70DDDCAE}" type="slidenum">
              <a:rPr lang="en-US" smtClean="0"/>
              <a:pPr/>
              <a:t>9</a:t>
            </a:fld>
            <a:endParaRPr lang="en-US" dirty="0"/>
          </a:p>
        </p:txBody>
      </p:sp>
    </p:spTree>
    <p:extLst>
      <p:ext uri="{BB962C8B-B14F-4D97-AF65-F5344CB8AC3E}">
        <p14:creationId xmlns:p14="http://schemas.microsoft.com/office/powerpoint/2010/main" val="3049079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54FB4BB-CB43-48C1-A713-31B5790E98C1}" type="datetimeFigureOut">
              <a:rPr lang="en-US" smtClean="0"/>
              <a:pPr/>
              <a:t>10/15/12</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rot="5400000">
            <a:off x="7589520" y="1081851"/>
            <a:ext cx="2011680" cy="384048"/>
          </a:xfrm>
          <a:prstGeom prst="rect">
            <a:avLst/>
          </a:prstGeom>
          <a:ln/>
        </p:spPr>
        <p:txBody>
          <a:bodyPr/>
          <a:lstStyle>
            <a:lvl1pPr>
              <a:defRPr/>
            </a:lvl1pPr>
          </a:lstStyle>
          <a:p>
            <a:pPr>
              <a:defRPr/>
            </a:pPr>
            <a:endParaRPr lang="en-US" dirty="0"/>
          </a:p>
        </p:txBody>
      </p:sp>
      <p:sp>
        <p:nvSpPr>
          <p:cNvPr id="6" name="Footer Placeholder 5"/>
          <p:cNvSpPr>
            <a:spLocks noGrp="1" noChangeArrowheads="1"/>
          </p:cNvSpPr>
          <p:nvPr>
            <p:ph type="ftr" sz="quarter" idx="11"/>
          </p:nvPr>
        </p:nvSpPr>
        <p:spPr>
          <a:xfrm rot="5400000">
            <a:off x="6990186" y="3737240"/>
            <a:ext cx="3200400" cy="365760"/>
          </a:xfrm>
          <a:prstGeom prst="rect">
            <a:avLst/>
          </a:prstGeom>
          <a:ln/>
        </p:spPr>
        <p:txBody>
          <a:bodyPr/>
          <a:lstStyle>
            <a:lvl1pPr>
              <a:defRPr/>
            </a:lvl1pPr>
          </a:lstStyle>
          <a:p>
            <a:pPr>
              <a:defRPr/>
            </a:pPr>
            <a:endParaRPr lang="en-US" dirty="0"/>
          </a:p>
        </p:txBody>
      </p:sp>
      <p:sp>
        <p:nvSpPr>
          <p:cNvPr id="7" name="Slide Number Placeholder 6"/>
          <p:cNvSpPr>
            <a:spLocks noGrp="1" noChangeArrowheads="1"/>
          </p:cNvSpPr>
          <p:nvPr>
            <p:ph type="sldNum" sz="quarter" idx="12"/>
          </p:nvPr>
        </p:nvSpPr>
        <p:spPr>
          <a:xfrm>
            <a:off x="8229600" y="6019800"/>
            <a:ext cx="609600" cy="521208"/>
          </a:xfrm>
          <a:prstGeom prst="rect">
            <a:avLst/>
          </a:prstGeom>
          <a:ln/>
        </p:spPr>
        <p:txBody>
          <a:bodyPr/>
          <a:lstStyle>
            <a:lvl1pPr>
              <a:defRPr/>
            </a:lvl1pPr>
          </a:lstStyle>
          <a:p>
            <a:pPr>
              <a:defRPr/>
            </a:pPr>
            <a:fld id="{5FE73FAA-5376-43FD-AE5C-0A397E68D5FD}" type="slidenum">
              <a:rPr lang="en-US"/>
              <a:pPr>
                <a:defRPr/>
              </a:pPr>
              <a:t>‹#›</a:t>
            </a:fld>
            <a:endParaRPr lang="en-US" dirty="0"/>
          </a:p>
        </p:txBody>
      </p:sp>
    </p:spTree>
    <p:extLst>
      <p:ext uri="{BB962C8B-B14F-4D97-AF65-F5344CB8AC3E}">
        <p14:creationId xmlns:p14="http://schemas.microsoft.com/office/powerpoint/2010/main" val="3746025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54FB4BB-CB43-48C1-A713-31B5790E98C1}" type="datetimeFigureOut">
              <a:rPr lang="en-US" smtClean="0"/>
              <a:pPr/>
              <a:t>10/15/12</a:t>
            </a:fld>
            <a:endParaRPr lang="en-US" dirty="0"/>
          </a:p>
        </p:txBody>
      </p:sp>
      <p:sp>
        <p:nvSpPr>
          <p:cNvPr id="9" name="Slide Number Placeholder 8"/>
          <p:cNvSpPr>
            <a:spLocks noGrp="1"/>
          </p:cNvSpPr>
          <p:nvPr>
            <p:ph type="sldNum" sz="quarter" idx="15"/>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54FB4BB-CB43-48C1-A713-31B5790E98C1}" type="datetimeFigureOut">
              <a:rPr lang="en-US" smtClean="0"/>
              <a:pPr/>
              <a:t>10/15/12</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a:prstGeom prst="rect">
            <a:avLst/>
          </a:prstGeom>
        </p:spPr>
        <p:txBody>
          <a:bodyPr/>
          <a:lstStyle/>
          <a:p>
            <a:fld id="{57454E89-8D9D-4447-A417-778D1381043E}"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54FB4BB-CB43-48C1-A713-31B5790E98C1}" type="datetimeFigureOut">
              <a:rPr lang="en-US" smtClean="0"/>
              <a:pPr/>
              <a:t>10/15/12</a:t>
            </a:fld>
            <a:endParaRPr lang="en-US" dirty="0"/>
          </a:p>
        </p:txBody>
      </p:sp>
      <p:sp>
        <p:nvSpPr>
          <p:cNvPr id="7" name="Slide Number Placeholder 6"/>
          <p:cNvSpPr>
            <a:spLocks noGrp="1"/>
          </p:cNvSpPr>
          <p:nvPr>
            <p:ph type="sldNum" sz="quarter" idx="11"/>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4FB4BB-CB43-48C1-A713-31B5790E98C1}" type="datetimeFigureOut">
              <a:rPr lang="en-US" smtClean="0"/>
              <a:pPr/>
              <a:t>10/15/12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8129016" y="5734050"/>
            <a:ext cx="609600" cy="521208"/>
          </a:xfrm>
          <a:prstGeom prst="rect">
            <a:avLst/>
          </a:prstGeom>
        </p:spPr>
        <p:txBody>
          <a:bodyPr/>
          <a:lstStyle/>
          <a:p>
            <a:fld id="{57454E89-8D9D-4447-A417-778D1381043E}" type="slidenum">
              <a:rPr lang="en-US" smtClean="0"/>
              <a:pPr/>
              <a:t>‹#›</a:t>
            </a:fld>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54FB4BB-CB43-48C1-A713-31B5790E98C1}" type="datetimeFigureOut">
              <a:rPr lang="en-US" smtClean="0"/>
              <a:pPr/>
              <a:t>10/15/12</a:t>
            </a:fld>
            <a:endParaRPr lang="en-US" dirty="0"/>
          </a:p>
        </p:txBody>
      </p:sp>
      <p:sp>
        <p:nvSpPr>
          <p:cNvPr id="22" name="Slide Number Placeholder 21"/>
          <p:cNvSpPr>
            <a:spLocks noGrp="1"/>
          </p:cNvSpPr>
          <p:nvPr>
            <p:ph type="sldNum" sz="quarter" idx="15"/>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54FB4BB-CB43-48C1-A713-31B5790E98C1}" type="datetimeFigureOut">
              <a:rPr lang="en-US" smtClean="0"/>
              <a:pPr/>
              <a:t>10/15/12</a:t>
            </a:fld>
            <a:endParaRPr lang="en-US" dirty="0"/>
          </a:p>
        </p:txBody>
      </p:sp>
      <p:sp>
        <p:nvSpPr>
          <p:cNvPr id="18" name="Slide Number Placeholder 17"/>
          <p:cNvSpPr>
            <a:spLocks noGrp="1"/>
          </p:cNvSpPr>
          <p:nvPr>
            <p:ph type="sldNum" sz="quarter" idx="11"/>
          </p:nvPr>
        </p:nvSpPr>
        <p:spPr>
          <a:xfrm>
            <a:off x="8129016" y="5734050"/>
            <a:ext cx="609600" cy="521208"/>
          </a:xfrm>
          <a:prstGeom prst="rect">
            <a:avLst/>
          </a:prstGeom>
        </p:spPr>
        <p:txBody>
          <a:bodyPr rtlCol="0"/>
          <a:lstStyle/>
          <a:p>
            <a:fld id="{57454E89-8D9D-4447-A417-778D1381043E}"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54FB4BB-CB43-48C1-A713-31B5790E98C1}" type="datetimeFigureOut">
              <a:rPr lang="en-US" smtClean="0"/>
              <a:pPr/>
              <a:t>10/15/12</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ransition xmlns:p14="http://schemas.microsoft.com/office/powerpoint/2010/main">
    <p:push dir="u"/>
  </p:transition>
  <p:timing>
    <p:tnLst>
      <p:par>
        <p:cTn xmlns:p14="http://schemas.microsoft.com/office/powerpoint/2010/mai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png"/><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2982438"/>
            <a:ext cx="6172200" cy="1894362"/>
          </a:xfrm>
        </p:spPr>
        <p:txBody>
          <a:bodyPr>
            <a:normAutofit/>
          </a:bodyPr>
          <a:lstStyle/>
          <a:p>
            <a:pPr algn="ctr"/>
            <a:r>
              <a:rPr lang="en-US" sz="4000" b="0" i="1" dirty="0" smtClean="0">
                <a:solidFill>
                  <a:schemeClr val="tx1">
                    <a:lumMod val="75000"/>
                    <a:lumOff val="25000"/>
                  </a:schemeClr>
                </a:solidFill>
                <a:latin typeface="Arial"/>
                <a:cs typeface="Arial"/>
              </a:rPr>
              <a:t>Health Care Careers</a:t>
            </a:r>
            <a:endParaRPr lang="en-US" sz="4000" b="0" i="1" dirty="0">
              <a:solidFill>
                <a:schemeClr val="tx1">
                  <a:lumMod val="75000"/>
                  <a:lumOff val="25000"/>
                </a:schemeClr>
              </a:solidFill>
              <a:latin typeface="Arial"/>
              <a:cs typeface="Arial"/>
            </a:endParaRPr>
          </a:p>
        </p:txBody>
      </p:sp>
      <p:sp>
        <p:nvSpPr>
          <p:cNvPr id="3" name="Subtitle 2"/>
          <p:cNvSpPr>
            <a:spLocks noGrp="1"/>
          </p:cNvSpPr>
          <p:nvPr>
            <p:ph type="subTitle" idx="1"/>
          </p:nvPr>
        </p:nvSpPr>
        <p:spPr>
          <a:xfrm>
            <a:off x="1524000" y="2057400"/>
            <a:ext cx="6172200" cy="2286000"/>
          </a:xfrm>
        </p:spPr>
        <p:txBody>
          <a:bodyPr>
            <a:normAutofit/>
          </a:bodyPr>
          <a:lstStyle/>
          <a:p>
            <a:pPr algn="ctr"/>
            <a:r>
              <a:rPr lang="en-US" sz="6000" dirty="0" smtClean="0">
                <a:solidFill>
                  <a:schemeClr val="tx1">
                    <a:lumMod val="75000"/>
                    <a:lumOff val="25000"/>
                  </a:schemeClr>
                </a:solidFill>
                <a:latin typeface="Arial"/>
                <a:cs typeface="Arial"/>
              </a:rPr>
              <a:t>Introduction to Health Sciences</a:t>
            </a:r>
          </a:p>
        </p:txBody>
      </p:sp>
      <p:pic>
        <p:nvPicPr>
          <p:cNvPr id="5" name="Picture 4" descr="HELP-Logo.png"/>
          <p:cNvPicPr>
            <a:picLocks noChangeAspect="1"/>
          </p:cNvPicPr>
          <p:nvPr/>
        </p:nvPicPr>
        <p:blipFill>
          <a:blip r:embed="rId3"/>
          <a:stretch>
            <a:fillRect/>
          </a:stretch>
        </p:blipFill>
        <p:spPr>
          <a:xfrm>
            <a:off x="3581400" y="304800"/>
            <a:ext cx="1828800" cy="1325880"/>
          </a:xfrm>
          <a:prstGeom prst="rect">
            <a:avLst/>
          </a:prstGeom>
        </p:spPr>
      </p:pic>
    </p:spTree>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Time management steps</a:t>
            </a:r>
            <a:endParaRPr lang="en-US" sz="4000" dirty="0">
              <a:latin typeface="Arial"/>
              <a:cs typeface="Arial"/>
            </a:endParaRPr>
          </a:p>
        </p:txBody>
      </p:sp>
      <p:sp>
        <p:nvSpPr>
          <p:cNvPr id="3" name="Content Placeholder 2"/>
          <p:cNvSpPr>
            <a:spLocks noGrp="1"/>
          </p:cNvSpPr>
          <p:nvPr>
            <p:ph sz="quarter" idx="1"/>
          </p:nvPr>
        </p:nvSpPr>
        <p:spPr/>
        <p:txBody>
          <a:bodyPr>
            <a:normAutofit fontScale="92500"/>
          </a:bodyPr>
          <a:lstStyle/>
          <a:p>
            <a:pPr>
              <a:lnSpc>
                <a:spcPct val="150000"/>
              </a:lnSpc>
              <a:buClr>
                <a:srgbClr val="70BF15"/>
              </a:buClr>
              <a:buFont typeface="Arial"/>
              <a:buChar char="•"/>
            </a:pPr>
            <a:r>
              <a:rPr lang="en-US" dirty="0" smtClean="0">
                <a:solidFill>
                  <a:srgbClr val="595959"/>
                </a:solidFill>
                <a:latin typeface="Arial"/>
                <a:cs typeface="Arial"/>
              </a:rPr>
              <a:t>Keep a daily journal or log</a:t>
            </a:r>
          </a:p>
          <a:p>
            <a:pPr>
              <a:lnSpc>
                <a:spcPct val="150000"/>
              </a:lnSpc>
              <a:buClr>
                <a:srgbClr val="70BF15"/>
              </a:buClr>
              <a:buFont typeface="Arial"/>
              <a:buChar char="•"/>
            </a:pPr>
            <a:r>
              <a:rPr lang="en-US" dirty="0" smtClean="0">
                <a:solidFill>
                  <a:srgbClr val="595959"/>
                </a:solidFill>
                <a:latin typeface="Arial"/>
                <a:cs typeface="Arial"/>
              </a:rPr>
              <a:t>Track how actually uses time</a:t>
            </a:r>
          </a:p>
          <a:p>
            <a:pPr>
              <a:lnSpc>
                <a:spcPct val="150000"/>
              </a:lnSpc>
              <a:buClr>
                <a:srgbClr val="70BF15"/>
              </a:buClr>
              <a:buFont typeface="Arial"/>
              <a:buChar char="•"/>
            </a:pPr>
            <a:r>
              <a:rPr lang="en-US" dirty="0" smtClean="0">
                <a:solidFill>
                  <a:srgbClr val="595959"/>
                </a:solidFill>
                <a:latin typeface="Arial"/>
                <a:cs typeface="Arial"/>
              </a:rPr>
              <a:t>Note the activities and time spent on each</a:t>
            </a:r>
          </a:p>
          <a:p>
            <a:pPr>
              <a:lnSpc>
                <a:spcPct val="150000"/>
              </a:lnSpc>
              <a:buClr>
                <a:srgbClr val="70BF15"/>
              </a:buClr>
              <a:buFont typeface="Arial"/>
              <a:buChar char="•"/>
            </a:pPr>
            <a:r>
              <a:rPr lang="en-US" dirty="0" smtClean="0">
                <a:solidFill>
                  <a:srgbClr val="595959"/>
                </a:solidFill>
                <a:latin typeface="Arial"/>
                <a:cs typeface="Arial"/>
              </a:rPr>
              <a:t>Certain periods of time will show higher energy levels and improved quality of work</a:t>
            </a:r>
          </a:p>
          <a:p>
            <a:pPr>
              <a:lnSpc>
                <a:spcPct val="150000"/>
              </a:lnSpc>
              <a:buClr>
                <a:srgbClr val="70BF15"/>
              </a:buClr>
              <a:buFont typeface="Arial"/>
              <a:buChar char="•"/>
            </a:pPr>
            <a:r>
              <a:rPr lang="en-US" dirty="0" smtClean="0">
                <a:solidFill>
                  <a:srgbClr val="595959"/>
                </a:solidFill>
                <a:latin typeface="Arial"/>
                <a:cs typeface="Arial"/>
              </a:rPr>
              <a:t>Other periods of time may show fatigue and wasted time</a:t>
            </a:r>
          </a:p>
          <a:p>
            <a:pPr>
              <a:lnSpc>
                <a:spcPct val="150000"/>
              </a:lnSpc>
              <a:buClr>
                <a:srgbClr val="70BF15"/>
              </a:buClr>
              <a:buFont typeface="Arial"/>
              <a:buChar char="•"/>
            </a:pPr>
            <a:r>
              <a:rPr lang="en-US" dirty="0" smtClean="0">
                <a:solidFill>
                  <a:srgbClr val="595959"/>
                </a:solidFill>
                <a:latin typeface="Arial"/>
                <a:cs typeface="Arial"/>
              </a:rPr>
              <a:t>When are you most productive?</a:t>
            </a:r>
          </a:p>
          <a:p>
            <a:pPr>
              <a:lnSpc>
                <a:spcPct val="150000"/>
              </a:lnSpc>
              <a:buClr>
                <a:srgbClr val="70BF15"/>
              </a:buClr>
              <a:buFont typeface="Arial"/>
              <a:buChar char="•"/>
            </a:pPr>
            <a:r>
              <a:rPr lang="en-US" dirty="0" smtClean="0">
                <a:solidFill>
                  <a:srgbClr val="595959"/>
                </a:solidFill>
                <a:latin typeface="Arial"/>
                <a:cs typeface="Arial"/>
              </a:rPr>
              <a:t>What do you waste time on?</a:t>
            </a:r>
          </a:p>
          <a:p>
            <a:pPr>
              <a:buClr>
                <a:srgbClr val="70BF15"/>
              </a:buClr>
              <a:buFont typeface="Arial"/>
              <a:buChar char="•"/>
            </a:pP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Time management plan</a:t>
            </a:r>
            <a:endParaRPr lang="en-US" sz="4000" dirty="0">
              <a:latin typeface="Arial"/>
              <a:cs typeface="Arial"/>
            </a:endParaRPr>
          </a:p>
        </p:txBody>
      </p:sp>
      <p:sp>
        <p:nvSpPr>
          <p:cNvPr id="3" name="Content Placeholder 2"/>
          <p:cNvSpPr>
            <a:spLocks noGrp="1"/>
          </p:cNvSpPr>
          <p:nvPr>
            <p:ph sz="quarter" idx="1"/>
          </p:nvPr>
        </p:nvSpPr>
        <p:spPr/>
        <p:txBody>
          <a:bodyPr/>
          <a:lstStyle/>
          <a:p>
            <a:pPr>
              <a:buClr>
                <a:srgbClr val="70BF15"/>
              </a:buClr>
              <a:buFont typeface="Arial"/>
              <a:buChar char="•"/>
            </a:pPr>
            <a:r>
              <a:rPr lang="en-US" dirty="0" smtClean="0">
                <a:solidFill>
                  <a:srgbClr val="595959"/>
                </a:solidFill>
                <a:latin typeface="Arial"/>
                <a:cs typeface="Arial"/>
              </a:rPr>
              <a:t>Analyze and prioritize</a:t>
            </a:r>
          </a:p>
          <a:p>
            <a:pPr>
              <a:buClr>
                <a:srgbClr val="70BF15"/>
              </a:buClr>
              <a:buFont typeface="Arial"/>
              <a:buChar char="•"/>
            </a:pPr>
            <a:r>
              <a:rPr lang="en-US" dirty="0" smtClean="0">
                <a:solidFill>
                  <a:srgbClr val="595959"/>
                </a:solidFill>
                <a:latin typeface="Arial"/>
                <a:cs typeface="Arial"/>
              </a:rPr>
              <a:t>Identify habits and preferences</a:t>
            </a:r>
          </a:p>
          <a:p>
            <a:pPr lvl="1">
              <a:buClr>
                <a:srgbClr val="70BF15"/>
              </a:buClr>
              <a:buFont typeface="Arial"/>
              <a:buChar char="•"/>
            </a:pPr>
            <a:r>
              <a:rPr lang="en-US" dirty="0" smtClean="0">
                <a:solidFill>
                  <a:srgbClr val="595959"/>
                </a:solidFill>
                <a:latin typeface="Arial"/>
                <a:cs typeface="Arial"/>
              </a:rPr>
              <a:t>Know when you have the most energy to complete work and when it is best to schedule rest, exercise, or social activities</a:t>
            </a:r>
          </a:p>
          <a:p>
            <a:pPr>
              <a:buClr>
                <a:srgbClr val="70BF15"/>
              </a:buClr>
              <a:buFont typeface="Arial"/>
              <a:buChar char="•"/>
            </a:pPr>
            <a:r>
              <a:rPr lang="en-US" dirty="0" smtClean="0">
                <a:solidFill>
                  <a:srgbClr val="595959"/>
                </a:solidFill>
                <a:latin typeface="Arial"/>
                <a:cs typeface="Arial"/>
              </a:rPr>
              <a:t>Schedule tasks</a:t>
            </a:r>
          </a:p>
          <a:p>
            <a:pPr>
              <a:buClr>
                <a:srgbClr val="70BF15"/>
              </a:buClr>
              <a:buFont typeface="Arial"/>
              <a:buChar char="•"/>
            </a:pPr>
            <a:r>
              <a:rPr lang="en-US" dirty="0" smtClean="0">
                <a:solidFill>
                  <a:srgbClr val="595959"/>
                </a:solidFill>
                <a:latin typeface="Arial"/>
                <a:cs typeface="Arial"/>
              </a:rPr>
              <a:t>Make a daily “to do” list</a:t>
            </a:r>
          </a:p>
          <a:p>
            <a:pPr>
              <a:buClr>
                <a:srgbClr val="70BF15"/>
              </a:buClr>
              <a:buFont typeface="Arial"/>
              <a:buChar char="•"/>
            </a:pPr>
            <a:r>
              <a:rPr lang="en-US" dirty="0" smtClean="0">
                <a:solidFill>
                  <a:srgbClr val="595959"/>
                </a:solidFill>
                <a:latin typeface="Arial"/>
                <a:cs typeface="Arial"/>
              </a:rPr>
              <a:t>Plan your work</a:t>
            </a:r>
          </a:p>
          <a:p>
            <a:pPr>
              <a:buClr>
                <a:srgbClr val="70BF15"/>
              </a:buClr>
              <a:buFont typeface="Arial"/>
              <a:buChar char="•"/>
            </a:pPr>
            <a:r>
              <a:rPr lang="en-US" dirty="0" smtClean="0">
                <a:solidFill>
                  <a:srgbClr val="595959"/>
                </a:solidFill>
                <a:latin typeface="Arial"/>
                <a:cs typeface="Arial"/>
              </a:rPr>
              <a:t>Avoid distractions</a:t>
            </a:r>
          </a:p>
          <a:p>
            <a:pPr>
              <a:buClr>
                <a:srgbClr val="70BF15"/>
              </a:buClr>
              <a:buFont typeface="Arial"/>
              <a:buChar char="•"/>
            </a:pPr>
            <a:r>
              <a:rPr lang="en-US" dirty="0" smtClean="0">
                <a:solidFill>
                  <a:srgbClr val="595959"/>
                </a:solidFill>
                <a:latin typeface="Arial"/>
                <a:cs typeface="Arial"/>
              </a:rPr>
              <a:t>Take credit for a job well done</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goals</a:t>
            </a:r>
            <a:endParaRPr lang="en-US" sz="4000" dirty="0">
              <a:latin typeface="Arial"/>
              <a:cs typeface="Arial"/>
            </a:endParaRPr>
          </a:p>
        </p:txBody>
      </p:sp>
      <p:sp>
        <p:nvSpPr>
          <p:cNvPr id="3" name="Content Placeholder 2"/>
          <p:cNvSpPr>
            <a:spLocks noGrp="1"/>
          </p:cNvSpPr>
          <p:nvPr>
            <p:ph sz="quarter" idx="1"/>
          </p:nvPr>
        </p:nvSpPr>
        <p:spPr>
          <a:xfrm>
            <a:off x="685800" y="1219200"/>
            <a:ext cx="7467600" cy="4873752"/>
          </a:xfrm>
        </p:spPr>
        <p:txBody>
          <a:bodyPr>
            <a:normAutofit/>
          </a:bodyPr>
          <a:lstStyle/>
          <a:p>
            <a:pPr>
              <a:lnSpc>
                <a:spcPct val="150000"/>
              </a:lnSpc>
              <a:buClr>
                <a:srgbClr val="70BF15"/>
              </a:buClr>
              <a:buNone/>
            </a:pPr>
            <a:endParaRPr lang="en-US" dirty="0" smtClean="0">
              <a:solidFill>
                <a:srgbClr val="595959"/>
              </a:solidFill>
              <a:latin typeface="Arial"/>
              <a:cs typeface="Arial"/>
            </a:endParaRPr>
          </a:p>
          <a:p>
            <a:pPr>
              <a:lnSpc>
                <a:spcPct val="150000"/>
              </a:lnSpc>
              <a:buClr>
                <a:srgbClr val="70BF15"/>
              </a:buClr>
              <a:buFont typeface="Arial"/>
              <a:buChar char="•"/>
            </a:pPr>
            <a:r>
              <a:rPr lang="en-US" dirty="0" smtClean="0">
                <a:solidFill>
                  <a:srgbClr val="595959"/>
                </a:solidFill>
                <a:latin typeface="Arial"/>
                <a:cs typeface="Arial"/>
              </a:rPr>
              <a:t>Goals – a desired result or purpose working toward</a:t>
            </a:r>
          </a:p>
          <a:p>
            <a:pPr>
              <a:lnSpc>
                <a:spcPct val="150000"/>
              </a:lnSpc>
              <a:buClr>
                <a:srgbClr val="70BF15"/>
              </a:buClr>
              <a:buFont typeface="Arial"/>
              <a:buChar char="•"/>
            </a:pPr>
            <a:r>
              <a:rPr lang="en-US" dirty="0" smtClean="0">
                <a:solidFill>
                  <a:srgbClr val="595959"/>
                </a:solidFill>
                <a:latin typeface="Arial"/>
                <a:cs typeface="Arial"/>
              </a:rPr>
              <a:t>Short term – days, weeks, or months</a:t>
            </a:r>
          </a:p>
          <a:p>
            <a:pPr>
              <a:lnSpc>
                <a:spcPct val="150000"/>
              </a:lnSpc>
              <a:buClr>
                <a:srgbClr val="70BF15"/>
              </a:buClr>
              <a:buFont typeface="Arial"/>
              <a:buChar char="•"/>
            </a:pPr>
            <a:r>
              <a:rPr lang="en-US" dirty="0" smtClean="0">
                <a:solidFill>
                  <a:srgbClr val="595959"/>
                </a:solidFill>
                <a:latin typeface="Arial"/>
                <a:cs typeface="Arial"/>
              </a:rPr>
              <a:t>Long term – may take a year or period of years</a:t>
            </a:r>
          </a:p>
          <a:p>
            <a:pPr marL="0" indent="0">
              <a:lnSpc>
                <a:spcPct val="150000"/>
              </a:lnSpc>
              <a:buNone/>
            </a:pPr>
            <a:endParaRPr lang="en-US" sz="3200" b="1" dirty="0" smtClean="0">
              <a:solidFill>
                <a:srgbClr val="595959"/>
              </a:solidFill>
              <a:latin typeface="Arial"/>
              <a:cs typeface="Arial"/>
            </a:endParaRPr>
          </a:p>
          <a:p>
            <a:pPr marL="0" indent="0" algn="ctr">
              <a:lnSpc>
                <a:spcPct val="150000"/>
              </a:lnSpc>
              <a:buNone/>
            </a:pPr>
            <a:r>
              <a:rPr lang="en-US" sz="3200" b="1" dirty="0" smtClean="0">
                <a:solidFill>
                  <a:srgbClr val="595959"/>
                </a:solidFill>
                <a:latin typeface="Arial"/>
                <a:cs typeface="Arial"/>
              </a:rPr>
              <a:t>“</a:t>
            </a:r>
            <a:r>
              <a:rPr lang="en-US" sz="3200" b="1" dirty="0">
                <a:solidFill>
                  <a:srgbClr val="595959"/>
                </a:solidFill>
                <a:latin typeface="Arial"/>
                <a:cs typeface="Arial"/>
              </a:rPr>
              <a:t>If you don’t know where you are going – you will never get there”.</a:t>
            </a:r>
          </a:p>
          <a:p>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143000"/>
          </a:xfrm>
        </p:spPr>
        <p:txBody>
          <a:bodyPr anchor="t">
            <a:normAutofit/>
          </a:bodyPr>
          <a:lstStyle/>
          <a:p>
            <a:r>
              <a:rPr lang="en-US" sz="4000" dirty="0" smtClean="0">
                <a:latin typeface="Arial"/>
                <a:cs typeface="Arial"/>
              </a:rPr>
              <a:t>Setting goals</a:t>
            </a:r>
            <a:endParaRPr lang="en-US" sz="4000" dirty="0">
              <a:latin typeface="Arial"/>
              <a:cs typeface="Arial"/>
            </a:endParaRPr>
          </a:p>
        </p:txBody>
      </p:sp>
      <p:sp>
        <p:nvSpPr>
          <p:cNvPr id="3" name="Content Placeholder 2"/>
          <p:cNvSpPr>
            <a:spLocks noGrp="1"/>
          </p:cNvSpPr>
          <p:nvPr>
            <p:ph sz="quarter" idx="1"/>
          </p:nvPr>
        </p:nvSpPr>
        <p:spPr/>
        <p:txBody>
          <a:bodyPr anchor="t"/>
          <a:lstStyle/>
          <a:p>
            <a:pPr>
              <a:buClr>
                <a:srgbClr val="70BF15"/>
              </a:buClr>
              <a:buFont typeface="Arial"/>
              <a:buChar char="•"/>
            </a:pPr>
            <a:r>
              <a:rPr lang="en-US" dirty="0" smtClean="0">
                <a:solidFill>
                  <a:srgbClr val="595959"/>
                </a:solidFill>
                <a:latin typeface="Arial"/>
                <a:cs typeface="Arial"/>
              </a:rPr>
              <a:t>State goals in a positive manner</a:t>
            </a:r>
          </a:p>
          <a:p>
            <a:pPr lvl="1">
              <a:buClr>
                <a:srgbClr val="70BF15"/>
              </a:buClr>
              <a:buFont typeface="Arial"/>
              <a:buChar char="•"/>
            </a:pPr>
            <a:r>
              <a:rPr lang="en-US" dirty="0" smtClean="0">
                <a:solidFill>
                  <a:srgbClr val="595959"/>
                </a:solidFill>
                <a:latin typeface="Arial"/>
                <a:cs typeface="Arial"/>
              </a:rPr>
              <a:t>Use words like “accomplish” instead of “avoid”</a:t>
            </a:r>
          </a:p>
          <a:p>
            <a:pPr>
              <a:buClr>
                <a:srgbClr val="70BF15"/>
              </a:buClr>
              <a:buFont typeface="Arial"/>
              <a:buChar char="•"/>
            </a:pPr>
            <a:r>
              <a:rPr lang="en-US" dirty="0" smtClean="0">
                <a:solidFill>
                  <a:srgbClr val="595959"/>
                </a:solidFill>
                <a:latin typeface="Arial"/>
                <a:cs typeface="Arial"/>
              </a:rPr>
              <a:t>Define goals clearly and precisely</a:t>
            </a:r>
          </a:p>
          <a:p>
            <a:pPr lvl="1">
              <a:buClr>
                <a:srgbClr val="70BF15"/>
              </a:buClr>
              <a:buFont typeface="Arial"/>
              <a:buChar char="•"/>
            </a:pPr>
            <a:r>
              <a:rPr lang="en-US" dirty="0" smtClean="0">
                <a:solidFill>
                  <a:srgbClr val="595959"/>
                </a:solidFill>
                <a:latin typeface="Arial"/>
                <a:cs typeface="Arial"/>
              </a:rPr>
              <a:t>Set a time limit if possible to accomplish the goal</a:t>
            </a:r>
          </a:p>
          <a:p>
            <a:pPr>
              <a:buClr>
                <a:srgbClr val="70BF15"/>
              </a:buClr>
              <a:buFont typeface="Arial"/>
              <a:buChar char="•"/>
            </a:pPr>
            <a:r>
              <a:rPr lang="en-US" dirty="0" smtClean="0">
                <a:solidFill>
                  <a:srgbClr val="595959"/>
                </a:solidFill>
                <a:latin typeface="Arial"/>
                <a:cs typeface="Arial"/>
              </a:rPr>
              <a:t>Prioritize multiple goals</a:t>
            </a:r>
          </a:p>
          <a:p>
            <a:pPr lvl="1">
              <a:buClr>
                <a:srgbClr val="70BF15"/>
              </a:buClr>
              <a:buFont typeface="Arial"/>
              <a:buChar char="•"/>
            </a:pPr>
            <a:r>
              <a:rPr lang="en-US" dirty="0" smtClean="0">
                <a:solidFill>
                  <a:srgbClr val="595959"/>
                </a:solidFill>
                <a:latin typeface="Arial"/>
                <a:cs typeface="Arial"/>
              </a:rPr>
              <a:t>Determine which goals are the most important and complete them first</a:t>
            </a:r>
          </a:p>
          <a:p>
            <a:pPr>
              <a:buClr>
                <a:srgbClr val="70BF15"/>
              </a:buClr>
              <a:buFont typeface="Arial"/>
              <a:buChar char="•"/>
            </a:pPr>
            <a:r>
              <a:rPr lang="en-US" dirty="0" smtClean="0">
                <a:solidFill>
                  <a:srgbClr val="595959"/>
                </a:solidFill>
                <a:latin typeface="Arial"/>
                <a:cs typeface="Arial"/>
              </a:rPr>
              <a:t>Write goals down</a:t>
            </a:r>
          </a:p>
          <a:p>
            <a:pPr lvl="1">
              <a:buClr>
                <a:srgbClr val="70BF15"/>
              </a:buClr>
              <a:buFont typeface="Arial"/>
              <a:buChar char="•"/>
            </a:pPr>
            <a:r>
              <a:rPr lang="en-US" dirty="0" smtClean="0">
                <a:solidFill>
                  <a:srgbClr val="595959"/>
                </a:solidFill>
                <a:latin typeface="Arial"/>
                <a:cs typeface="Arial"/>
              </a:rPr>
              <a:t>Makes the goal seem real and attainable</a:t>
            </a:r>
          </a:p>
          <a:p>
            <a:pPr>
              <a:buClr>
                <a:srgbClr val="70BF15"/>
              </a:buClr>
              <a:buFont typeface="Arial"/>
              <a:buChar char="•"/>
            </a:pPr>
            <a:r>
              <a:rPr lang="en-US" dirty="0" smtClean="0">
                <a:solidFill>
                  <a:srgbClr val="595959"/>
                </a:solidFill>
                <a:latin typeface="Arial"/>
                <a:cs typeface="Arial"/>
              </a:rPr>
              <a:t>Make sure each goal is at the right level</a:t>
            </a:r>
          </a:p>
          <a:p>
            <a:pPr lvl="1">
              <a:buClr>
                <a:srgbClr val="70BF15"/>
              </a:buClr>
              <a:buFont typeface="Arial"/>
              <a:buChar char="•"/>
            </a:pPr>
            <a:r>
              <a:rPr lang="en-US" dirty="0" smtClean="0">
                <a:solidFill>
                  <a:srgbClr val="595959"/>
                </a:solidFill>
                <a:latin typeface="Arial"/>
                <a:cs typeface="Arial"/>
              </a:rPr>
              <a:t>Goals should present a challenge, but not be too difficult or impossible to complete</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534400" cy="1173162"/>
          </a:xfrm>
        </p:spPr>
        <p:txBody>
          <a:bodyPr>
            <a:normAutofit/>
          </a:bodyPr>
          <a:lstStyle/>
          <a:p>
            <a:r>
              <a:rPr lang="en-US" sz="2400" dirty="0" smtClean="0">
                <a:latin typeface="Arial"/>
                <a:cs typeface="Arial"/>
              </a:rPr>
              <a:t>Goal: graduate college with a health care degree</a:t>
            </a:r>
            <a:endParaRPr lang="en-US" sz="2400" dirty="0">
              <a:latin typeface="Arial"/>
              <a:cs typeface="Arial"/>
            </a:endParaRPr>
          </a:p>
        </p:txBody>
      </p:sp>
      <p:sp>
        <p:nvSpPr>
          <p:cNvPr id="3" name="Content Placeholder 2"/>
          <p:cNvSpPr>
            <a:spLocks noGrp="1"/>
          </p:cNvSpPr>
          <p:nvPr>
            <p:ph sz="quarter" idx="1"/>
          </p:nvPr>
        </p:nvSpPr>
        <p:spPr/>
        <p:txBody>
          <a:bodyPr>
            <a:normAutofit/>
          </a:bodyPr>
          <a:lstStyle/>
          <a:p>
            <a:pPr>
              <a:buClr>
                <a:srgbClr val="70BF15"/>
              </a:buClr>
              <a:buFont typeface="Arial"/>
              <a:buChar char="•"/>
            </a:pPr>
            <a:r>
              <a:rPr lang="en-US" dirty="0" smtClean="0">
                <a:solidFill>
                  <a:srgbClr val="595959"/>
                </a:solidFill>
                <a:latin typeface="Arial"/>
                <a:cs typeface="Arial"/>
              </a:rPr>
              <a:t>Short term goals</a:t>
            </a:r>
          </a:p>
          <a:p>
            <a:pPr lvl="1">
              <a:buClr>
                <a:srgbClr val="70BF15"/>
              </a:buClr>
              <a:buFont typeface="Arial"/>
              <a:buChar char="•"/>
            </a:pPr>
            <a:r>
              <a:rPr lang="en-US" dirty="0" smtClean="0">
                <a:solidFill>
                  <a:srgbClr val="595959"/>
                </a:solidFill>
                <a:latin typeface="Arial"/>
                <a:cs typeface="Arial"/>
              </a:rPr>
              <a:t>Research and learn about health careers</a:t>
            </a:r>
          </a:p>
          <a:p>
            <a:pPr lvl="1">
              <a:buClr>
                <a:srgbClr val="70BF15"/>
              </a:buClr>
              <a:buFont typeface="Arial"/>
              <a:buChar char="•"/>
            </a:pPr>
            <a:r>
              <a:rPr lang="en-US" dirty="0" smtClean="0">
                <a:solidFill>
                  <a:srgbClr val="595959"/>
                </a:solidFill>
                <a:latin typeface="Arial"/>
                <a:cs typeface="Arial"/>
              </a:rPr>
              <a:t>Job shadow someone in health careers</a:t>
            </a:r>
          </a:p>
          <a:p>
            <a:pPr lvl="1">
              <a:buClr>
                <a:srgbClr val="70BF15"/>
              </a:buClr>
              <a:buFont typeface="Arial"/>
              <a:buChar char="•"/>
            </a:pPr>
            <a:r>
              <a:rPr lang="en-US" dirty="0" smtClean="0">
                <a:solidFill>
                  <a:srgbClr val="595959"/>
                </a:solidFill>
                <a:latin typeface="Arial"/>
                <a:cs typeface="Arial"/>
              </a:rPr>
              <a:t>Talk with people in different health care </a:t>
            </a:r>
          </a:p>
          <a:p>
            <a:pPr lvl="1">
              <a:buClr>
                <a:srgbClr val="70BF15"/>
              </a:buClr>
              <a:buFont typeface="Arial"/>
              <a:buChar char="•"/>
            </a:pPr>
            <a:r>
              <a:rPr lang="en-US" dirty="0" smtClean="0">
                <a:solidFill>
                  <a:srgbClr val="595959"/>
                </a:solidFill>
                <a:latin typeface="Arial"/>
                <a:cs typeface="Arial"/>
              </a:rPr>
              <a:t>Complete job interest surveys to determine skills and interests </a:t>
            </a:r>
          </a:p>
          <a:p>
            <a:pPr lvl="1">
              <a:buClr>
                <a:srgbClr val="70BF15"/>
              </a:buClr>
              <a:buFont typeface="Arial"/>
              <a:buChar char="•"/>
            </a:pPr>
            <a:r>
              <a:rPr lang="en-US" dirty="0" smtClean="0">
                <a:solidFill>
                  <a:srgbClr val="595959"/>
                </a:solidFill>
                <a:latin typeface="Arial"/>
                <a:cs typeface="Arial"/>
              </a:rPr>
              <a:t>Attend job fairs or career planning days</a:t>
            </a:r>
          </a:p>
          <a:p>
            <a:pPr lvl="1">
              <a:buClr>
                <a:srgbClr val="70BF15"/>
              </a:buClr>
              <a:buFont typeface="Arial"/>
              <a:buChar char="•"/>
            </a:pPr>
            <a:r>
              <a:rPr lang="en-US" dirty="0" smtClean="0">
                <a:solidFill>
                  <a:srgbClr val="595959"/>
                </a:solidFill>
                <a:latin typeface="Arial"/>
                <a:cs typeface="Arial"/>
              </a:rPr>
              <a:t>Enroll in career and tech ed programs</a:t>
            </a:r>
          </a:p>
          <a:p>
            <a:pPr lvl="1">
              <a:buClr>
                <a:srgbClr val="70BF15"/>
              </a:buClr>
              <a:buFont typeface="Arial"/>
              <a:buChar char="•"/>
            </a:pPr>
            <a:r>
              <a:rPr lang="en-US" dirty="0" smtClean="0">
                <a:solidFill>
                  <a:srgbClr val="595959"/>
                </a:solidFill>
                <a:latin typeface="Arial"/>
                <a:cs typeface="Arial"/>
              </a:rPr>
              <a:t>Join a student organization</a:t>
            </a:r>
          </a:p>
          <a:p>
            <a:pPr lvl="1">
              <a:buClr>
                <a:srgbClr val="70BF15"/>
              </a:buClr>
              <a:buFont typeface="Arial"/>
              <a:buChar char="•"/>
            </a:pPr>
            <a:r>
              <a:rPr lang="en-US" dirty="0" smtClean="0">
                <a:solidFill>
                  <a:srgbClr val="595959"/>
                </a:solidFill>
                <a:latin typeface="Arial"/>
                <a:cs typeface="Arial"/>
              </a:rPr>
              <a:t>Obtain a job or work as a volunteer in health care area</a:t>
            </a:r>
          </a:p>
          <a:p>
            <a:pPr lvl="1">
              <a:buClr>
                <a:srgbClr val="70BF15"/>
              </a:buClr>
              <a:buFont typeface="Arial"/>
              <a:buChar char="•"/>
            </a:pPr>
            <a:r>
              <a:rPr lang="en-US" dirty="0" smtClean="0">
                <a:solidFill>
                  <a:srgbClr val="595959"/>
                </a:solidFill>
                <a:latin typeface="Arial"/>
                <a:cs typeface="Arial"/>
              </a:rPr>
              <a:t>Research and visit different colleges</a:t>
            </a:r>
          </a:p>
          <a:p>
            <a:pPr lvl="1">
              <a:buClr>
                <a:srgbClr val="70BF15"/>
              </a:buClr>
              <a:buFont typeface="Arial"/>
              <a:buChar char="•"/>
            </a:pPr>
            <a:r>
              <a:rPr lang="en-US" dirty="0" smtClean="0">
                <a:solidFill>
                  <a:srgbClr val="595959"/>
                </a:solidFill>
                <a:latin typeface="Arial"/>
                <a:cs typeface="Arial"/>
              </a:rPr>
              <a:t>Apply for financial assistance</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304800"/>
            <a:ext cx="7467600" cy="1143000"/>
          </a:xfrm>
        </p:spPr>
        <p:txBody>
          <a:bodyPr>
            <a:normAutofit/>
          </a:bodyPr>
          <a:lstStyle/>
          <a:p>
            <a:pPr fontAlgn="auto">
              <a:spcAft>
                <a:spcPts val="0"/>
              </a:spcAft>
              <a:defRPr/>
            </a:pPr>
            <a:r>
              <a:rPr lang="en-US" sz="4000" dirty="0" smtClean="0">
                <a:latin typeface="Arial"/>
                <a:cs typeface="Arial"/>
              </a:rPr>
              <a:t>Communication</a:t>
            </a:r>
          </a:p>
        </p:txBody>
      </p:sp>
      <p:sp>
        <p:nvSpPr>
          <p:cNvPr id="9219" name="Rectangle 3"/>
          <p:cNvSpPr>
            <a:spLocks noGrp="1" noChangeArrowheads="1"/>
          </p:cNvSpPr>
          <p:nvPr>
            <p:ph sz="quarter" idx="1"/>
          </p:nvPr>
        </p:nvSpPr>
        <p:spPr>
          <a:xfrm>
            <a:off x="609600" y="1752600"/>
            <a:ext cx="8077200" cy="4876800"/>
          </a:xfrm>
        </p:spPr>
        <p:txBody>
          <a:bodyPr/>
          <a:lstStyle/>
          <a:p>
            <a:pPr>
              <a:lnSpc>
                <a:spcPct val="90000"/>
              </a:lnSpc>
              <a:buClr>
                <a:srgbClr val="70BF15"/>
              </a:buClr>
              <a:buFont typeface="Arial"/>
              <a:buChar char="•"/>
            </a:pPr>
            <a:r>
              <a:rPr lang="en-US" dirty="0" smtClean="0">
                <a:solidFill>
                  <a:srgbClr val="595959"/>
                </a:solidFill>
                <a:latin typeface="Arial"/>
                <a:cs typeface="Arial"/>
              </a:rPr>
              <a:t>Communication is the exchange of information, ideas, feelings, and thoughts.</a:t>
            </a:r>
          </a:p>
          <a:p>
            <a:pPr marL="0" indent="0">
              <a:lnSpc>
                <a:spcPct val="90000"/>
              </a:lnSpc>
              <a:buClr>
                <a:srgbClr val="70BF15"/>
              </a:buClr>
              <a:buFont typeface="Arial"/>
              <a:buChar char="•"/>
            </a:pPr>
            <a:endParaRPr lang="en-US" dirty="0" smtClean="0">
              <a:solidFill>
                <a:srgbClr val="595959"/>
              </a:solidFill>
              <a:latin typeface="Arial"/>
              <a:cs typeface="Arial"/>
            </a:endParaRPr>
          </a:p>
          <a:p>
            <a:pPr>
              <a:lnSpc>
                <a:spcPct val="90000"/>
              </a:lnSpc>
              <a:buClr>
                <a:srgbClr val="70BF15"/>
              </a:buClr>
              <a:buFont typeface="Arial"/>
              <a:buChar char="•"/>
            </a:pPr>
            <a:r>
              <a:rPr lang="en-US" dirty="0" smtClean="0">
                <a:solidFill>
                  <a:srgbClr val="595959"/>
                </a:solidFill>
                <a:latin typeface="Arial"/>
                <a:cs typeface="Arial"/>
              </a:rPr>
              <a:t>Communication helps us know what the needs of others are and how to meet those needs.</a:t>
            </a:r>
          </a:p>
          <a:p>
            <a:pPr marL="0" indent="0">
              <a:lnSpc>
                <a:spcPct val="90000"/>
              </a:lnSpc>
              <a:buClr>
                <a:srgbClr val="70BF15"/>
              </a:buClr>
              <a:buFont typeface="Arial"/>
              <a:buChar char="•"/>
            </a:pPr>
            <a:endParaRPr lang="en-US" dirty="0" smtClean="0">
              <a:solidFill>
                <a:srgbClr val="595959"/>
              </a:solidFill>
              <a:latin typeface="Arial"/>
              <a:cs typeface="Arial"/>
            </a:endParaRPr>
          </a:p>
          <a:p>
            <a:pPr>
              <a:lnSpc>
                <a:spcPct val="90000"/>
              </a:lnSpc>
              <a:buClr>
                <a:srgbClr val="70BF15"/>
              </a:buClr>
              <a:buFont typeface="Arial"/>
              <a:buChar char="•"/>
            </a:pPr>
            <a:r>
              <a:rPr lang="en-US" dirty="0" smtClean="0">
                <a:solidFill>
                  <a:srgbClr val="595959"/>
                </a:solidFill>
                <a:latin typeface="Arial"/>
                <a:cs typeface="Arial"/>
              </a:rPr>
              <a:t>Healthcare workers must be able to communicate with patients, families, co-workers, other professionals, and supervisors.</a:t>
            </a: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304800"/>
            <a:ext cx="7467600" cy="1143000"/>
          </a:xfrm>
        </p:spPr>
        <p:txBody>
          <a:bodyPr>
            <a:normAutofit/>
          </a:bodyPr>
          <a:lstStyle/>
          <a:p>
            <a:pPr fontAlgn="auto">
              <a:spcAft>
                <a:spcPts val="0"/>
              </a:spcAft>
              <a:defRPr/>
            </a:pPr>
            <a:r>
              <a:rPr lang="en-US" sz="4000" dirty="0" smtClean="0">
                <a:latin typeface="Arial"/>
                <a:cs typeface="Arial"/>
              </a:rPr>
              <a:t>Effective Communication</a:t>
            </a:r>
          </a:p>
        </p:txBody>
      </p:sp>
      <p:sp>
        <p:nvSpPr>
          <p:cNvPr id="10243" name="Rectangle 3"/>
          <p:cNvSpPr>
            <a:spLocks noGrp="1" noChangeArrowheads="1"/>
          </p:cNvSpPr>
          <p:nvPr>
            <p:ph sz="quarter" idx="1"/>
          </p:nvPr>
        </p:nvSpPr>
        <p:spPr>
          <a:xfrm>
            <a:off x="685800" y="1752600"/>
            <a:ext cx="8077200" cy="4648200"/>
          </a:xfrm>
        </p:spPr>
        <p:txBody>
          <a:bodyPr/>
          <a:lstStyle/>
          <a:p>
            <a:pPr>
              <a:buClr>
                <a:srgbClr val="70BF15"/>
              </a:buClr>
              <a:buFont typeface="Arial"/>
              <a:buChar char="•"/>
            </a:pPr>
            <a:r>
              <a:rPr lang="en-US" dirty="0" smtClean="0">
                <a:solidFill>
                  <a:srgbClr val="595959"/>
                </a:solidFill>
                <a:latin typeface="Arial"/>
                <a:cs typeface="Arial"/>
              </a:rPr>
              <a:t>Health care workers must learn to put barriers aside and show respect to all individuals.</a:t>
            </a:r>
          </a:p>
          <a:p>
            <a:pPr>
              <a:buClr>
                <a:srgbClr val="70BF15"/>
              </a:buClr>
              <a:buFont typeface="Arial"/>
              <a:buChar char="•"/>
            </a:pPr>
            <a:r>
              <a:rPr lang="en-US" dirty="0" smtClean="0">
                <a:solidFill>
                  <a:srgbClr val="595959"/>
                </a:solidFill>
                <a:latin typeface="Arial"/>
                <a:cs typeface="Arial"/>
              </a:rPr>
              <a:t>We must adjust our communication styles so that patients can understand.</a:t>
            </a:r>
          </a:p>
          <a:p>
            <a:pPr>
              <a:buClr>
                <a:srgbClr val="70BF15"/>
              </a:buClr>
              <a:buFont typeface="Arial"/>
              <a:buChar char="•"/>
            </a:pPr>
            <a:r>
              <a:rPr lang="en-US" dirty="0">
                <a:solidFill>
                  <a:srgbClr val="595959"/>
                </a:solidFill>
                <a:latin typeface="Arial"/>
                <a:cs typeface="Arial"/>
              </a:rPr>
              <a:t>Developing skills in communication helps you become a better healthcare worker.</a:t>
            </a:r>
          </a:p>
          <a:p>
            <a:pPr>
              <a:buClr>
                <a:srgbClr val="70BF15"/>
              </a:buClr>
              <a:buFont typeface="Arial"/>
              <a:buChar char="•"/>
            </a:pPr>
            <a:r>
              <a:rPr lang="en-US" dirty="0">
                <a:solidFill>
                  <a:srgbClr val="595959"/>
                </a:solidFill>
                <a:latin typeface="Arial"/>
                <a:cs typeface="Arial"/>
              </a:rPr>
              <a:t>It is important always to be courteous and understanding (polite and considerate towards others).</a:t>
            </a:r>
          </a:p>
          <a:p>
            <a:pPr>
              <a:buClr>
                <a:srgbClr val="70BF15"/>
              </a:buClr>
              <a:buFont typeface="Arial"/>
              <a:buChar char="•"/>
            </a:pPr>
            <a:endParaRPr lang="en-US" dirty="0" smtClean="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334962"/>
            <a:ext cx="8153400" cy="1096962"/>
          </a:xfrm>
        </p:spPr>
        <p:txBody>
          <a:bodyPr>
            <a:noAutofit/>
          </a:bodyPr>
          <a:lstStyle/>
          <a:p>
            <a:pPr fontAlgn="auto">
              <a:spcAft>
                <a:spcPts val="0"/>
              </a:spcAft>
              <a:defRPr/>
            </a:pPr>
            <a:r>
              <a:rPr lang="en-US" sz="2800" dirty="0" smtClean="0">
                <a:latin typeface="Arial"/>
                <a:cs typeface="Arial"/>
              </a:rPr>
              <a:t>Five Fundamentals of Good customer Service</a:t>
            </a:r>
          </a:p>
        </p:txBody>
      </p:sp>
      <p:sp>
        <p:nvSpPr>
          <p:cNvPr id="12291" name="Rectangle 3"/>
          <p:cNvSpPr>
            <a:spLocks noGrp="1" noChangeArrowheads="1"/>
          </p:cNvSpPr>
          <p:nvPr>
            <p:ph sz="quarter" idx="1"/>
          </p:nvPr>
        </p:nvSpPr>
        <p:spPr>
          <a:xfrm>
            <a:off x="685800" y="1981200"/>
            <a:ext cx="8153400" cy="4648200"/>
          </a:xfrm>
        </p:spPr>
        <p:txBody>
          <a:bodyPr/>
          <a:lstStyle/>
          <a:p>
            <a:pPr marL="0" indent="0">
              <a:lnSpc>
                <a:spcPct val="90000"/>
              </a:lnSpc>
              <a:buNone/>
            </a:pPr>
            <a:r>
              <a:rPr lang="en-US" dirty="0" smtClean="0">
                <a:solidFill>
                  <a:srgbClr val="595959"/>
                </a:solidFill>
                <a:latin typeface="Arial"/>
                <a:cs typeface="Arial"/>
              </a:rPr>
              <a:t>	As you interact with patients and their families you can provide them with good customer service by following these service fundamentals:</a:t>
            </a:r>
          </a:p>
          <a:p>
            <a:pPr marL="0" indent="0">
              <a:lnSpc>
                <a:spcPct val="90000"/>
              </a:lnSpc>
              <a:buNone/>
            </a:pPr>
            <a:endParaRPr lang="en-US" dirty="0" smtClean="0">
              <a:solidFill>
                <a:srgbClr val="595959"/>
              </a:solidFill>
              <a:latin typeface="Arial"/>
              <a:cs typeface="Arial"/>
            </a:endParaRPr>
          </a:p>
          <a:p>
            <a:pPr marL="609600" indent="-609600">
              <a:lnSpc>
                <a:spcPct val="90000"/>
              </a:lnSpc>
              <a:buClr>
                <a:schemeClr val="tx1">
                  <a:lumMod val="65000"/>
                  <a:lumOff val="35000"/>
                </a:schemeClr>
              </a:buClr>
              <a:buFont typeface="Wingdings" pitchFamily="2" charset="2"/>
              <a:buAutoNum type="arabicPeriod"/>
            </a:pPr>
            <a:r>
              <a:rPr lang="en-US" b="1" u="sng" dirty="0" smtClean="0">
                <a:solidFill>
                  <a:srgbClr val="595959"/>
                </a:solidFill>
                <a:latin typeface="Arial"/>
                <a:cs typeface="Arial"/>
              </a:rPr>
              <a:t>Acknowledge</a:t>
            </a:r>
          </a:p>
          <a:p>
            <a:pPr marL="990600" lvl="1" indent="-533400">
              <a:lnSpc>
                <a:spcPct val="90000"/>
              </a:lnSpc>
              <a:buClr>
                <a:srgbClr val="70BF15"/>
              </a:buClr>
            </a:pPr>
            <a:r>
              <a:rPr lang="en-US" dirty="0" smtClean="0">
                <a:solidFill>
                  <a:srgbClr val="595959"/>
                </a:solidFill>
                <a:latin typeface="Arial"/>
                <a:cs typeface="Arial"/>
              </a:rPr>
              <a:t>Friendly greetings, eye contact, smile.</a:t>
            </a:r>
          </a:p>
          <a:p>
            <a:pPr marL="609600" indent="-609600">
              <a:lnSpc>
                <a:spcPct val="90000"/>
              </a:lnSpc>
              <a:buClr>
                <a:schemeClr val="tx1">
                  <a:lumMod val="65000"/>
                  <a:lumOff val="35000"/>
                </a:schemeClr>
              </a:buClr>
              <a:buFont typeface="Wingdings" pitchFamily="2" charset="2"/>
              <a:buAutoNum type="arabicPeriod"/>
            </a:pPr>
            <a:r>
              <a:rPr lang="en-US" b="1" u="sng" dirty="0" smtClean="0">
                <a:solidFill>
                  <a:srgbClr val="595959"/>
                </a:solidFill>
                <a:latin typeface="Arial"/>
                <a:cs typeface="Arial"/>
              </a:rPr>
              <a:t>Introduce</a:t>
            </a:r>
          </a:p>
          <a:p>
            <a:pPr marL="990600" lvl="1" indent="-533400">
              <a:lnSpc>
                <a:spcPct val="90000"/>
              </a:lnSpc>
              <a:buClr>
                <a:srgbClr val="70BF15"/>
              </a:buClr>
            </a:pPr>
            <a:r>
              <a:rPr lang="en-US" dirty="0" smtClean="0">
                <a:solidFill>
                  <a:srgbClr val="595959"/>
                </a:solidFill>
                <a:latin typeface="Arial"/>
                <a:cs typeface="Arial"/>
              </a:rPr>
              <a:t>Introduce yourself and what role you have in the patient's care.</a:t>
            </a: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sz="quarter" idx="1"/>
          </p:nvPr>
        </p:nvSpPr>
        <p:spPr>
          <a:xfrm>
            <a:off x="457200" y="1600200"/>
            <a:ext cx="7467600" cy="4873625"/>
          </a:xfrm>
        </p:spPr>
        <p:txBody>
          <a:bodyPr/>
          <a:lstStyle/>
          <a:p>
            <a:pPr marL="609600" indent="-609600">
              <a:buClr>
                <a:schemeClr val="tx1">
                  <a:lumMod val="65000"/>
                  <a:lumOff val="35000"/>
                </a:schemeClr>
              </a:buClr>
              <a:buFont typeface="Wingdings" pitchFamily="2" charset="2"/>
              <a:buAutoNum type="arabicPeriod" startAt="3"/>
            </a:pPr>
            <a:r>
              <a:rPr lang="en-US" b="1" u="sng" dirty="0" smtClean="0">
                <a:solidFill>
                  <a:srgbClr val="595959"/>
                </a:solidFill>
                <a:latin typeface="Arial"/>
                <a:cs typeface="Arial"/>
              </a:rPr>
              <a:t>Duration</a:t>
            </a:r>
          </a:p>
          <a:p>
            <a:pPr marL="990600" lvl="1" indent="-533400">
              <a:buClr>
                <a:srgbClr val="70BF15"/>
              </a:buClr>
            </a:pPr>
            <a:r>
              <a:rPr lang="en-US" dirty="0" smtClean="0">
                <a:solidFill>
                  <a:srgbClr val="595959"/>
                </a:solidFill>
                <a:latin typeface="Arial"/>
                <a:cs typeface="Arial"/>
              </a:rPr>
              <a:t>Let patient and family know about anticipated wait times.</a:t>
            </a:r>
          </a:p>
          <a:p>
            <a:pPr marL="609600" indent="-609600">
              <a:buClr>
                <a:schemeClr val="tx1">
                  <a:lumMod val="65000"/>
                  <a:lumOff val="35000"/>
                </a:schemeClr>
              </a:buClr>
              <a:buFont typeface="Wingdings" pitchFamily="2" charset="2"/>
              <a:buAutoNum type="arabicPeriod" startAt="3"/>
            </a:pPr>
            <a:r>
              <a:rPr lang="en-US" b="1" u="sng" dirty="0" smtClean="0">
                <a:solidFill>
                  <a:srgbClr val="595959"/>
                </a:solidFill>
                <a:latin typeface="Arial"/>
                <a:cs typeface="Arial"/>
              </a:rPr>
              <a:t>Explanation</a:t>
            </a:r>
          </a:p>
          <a:p>
            <a:pPr marL="990600" lvl="1" indent="-533400">
              <a:buClr>
                <a:srgbClr val="70BF15"/>
              </a:buClr>
            </a:pPr>
            <a:r>
              <a:rPr lang="en-US" dirty="0" smtClean="0">
                <a:solidFill>
                  <a:srgbClr val="595959"/>
                </a:solidFill>
                <a:latin typeface="Arial"/>
                <a:cs typeface="Arial"/>
              </a:rPr>
              <a:t>Explain what the patient or family can expect during the visit/procedure.</a:t>
            </a:r>
          </a:p>
          <a:p>
            <a:pPr marL="609600" indent="-609600">
              <a:buClr>
                <a:schemeClr val="tx1">
                  <a:lumMod val="65000"/>
                  <a:lumOff val="35000"/>
                </a:schemeClr>
              </a:buClr>
              <a:buFont typeface="Wingdings" pitchFamily="2" charset="2"/>
              <a:buAutoNum type="arabicPeriod" startAt="3"/>
            </a:pPr>
            <a:r>
              <a:rPr lang="en-US" b="1" u="sng" dirty="0" smtClean="0">
                <a:solidFill>
                  <a:srgbClr val="595959"/>
                </a:solidFill>
                <a:latin typeface="Arial"/>
                <a:cs typeface="Arial"/>
              </a:rPr>
              <a:t>Thank You</a:t>
            </a:r>
          </a:p>
          <a:p>
            <a:pPr marL="990600" lvl="1" indent="-533400">
              <a:buClr>
                <a:srgbClr val="70BF15"/>
              </a:buClr>
            </a:pPr>
            <a:r>
              <a:rPr lang="en-US" dirty="0" smtClean="0">
                <a:solidFill>
                  <a:srgbClr val="595959"/>
                </a:solidFill>
                <a:latin typeface="Arial"/>
                <a:cs typeface="Arial"/>
              </a:rPr>
              <a:t>Thank the patient and family for visiting.</a:t>
            </a:r>
          </a:p>
        </p:txBody>
      </p:sp>
      <p:sp>
        <p:nvSpPr>
          <p:cNvPr id="5" name="Rectangle 2"/>
          <p:cNvSpPr>
            <a:spLocks noGrp="1" noChangeArrowheads="1"/>
          </p:cNvSpPr>
          <p:nvPr>
            <p:ph type="title"/>
          </p:nvPr>
        </p:nvSpPr>
        <p:spPr>
          <a:xfrm>
            <a:off x="457200" y="-334962"/>
            <a:ext cx="8153400" cy="1096962"/>
          </a:xfrm>
        </p:spPr>
        <p:txBody>
          <a:bodyPr>
            <a:noAutofit/>
          </a:bodyPr>
          <a:lstStyle/>
          <a:p>
            <a:pPr fontAlgn="auto">
              <a:spcAft>
                <a:spcPts val="0"/>
              </a:spcAft>
              <a:defRPr/>
            </a:pPr>
            <a:r>
              <a:rPr lang="en-US" sz="2800" dirty="0" smtClean="0">
                <a:latin typeface="Arial"/>
                <a:cs typeface="Arial"/>
              </a:rPr>
              <a:t>Five Fundamentals of Good customer Service</a:t>
            </a: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304800"/>
            <a:ext cx="7467600" cy="1143000"/>
          </a:xfrm>
        </p:spPr>
        <p:txBody>
          <a:bodyPr>
            <a:normAutofit/>
          </a:bodyPr>
          <a:lstStyle/>
          <a:p>
            <a:pPr fontAlgn="auto">
              <a:spcAft>
                <a:spcPts val="0"/>
              </a:spcAft>
              <a:defRPr/>
            </a:pPr>
            <a:r>
              <a:rPr lang="en-US" sz="4000" dirty="0" smtClean="0">
                <a:latin typeface="Arial"/>
                <a:cs typeface="Arial"/>
              </a:rPr>
              <a:t>Types of Observation</a:t>
            </a:r>
          </a:p>
        </p:txBody>
      </p:sp>
      <p:sp>
        <p:nvSpPr>
          <p:cNvPr id="16387" name="Rectangle 3"/>
          <p:cNvSpPr>
            <a:spLocks noGrp="1" noChangeArrowheads="1"/>
          </p:cNvSpPr>
          <p:nvPr>
            <p:ph sz="quarter" idx="1"/>
          </p:nvPr>
        </p:nvSpPr>
        <p:spPr>
          <a:xfrm>
            <a:off x="685800" y="1752600"/>
            <a:ext cx="8153400" cy="4648200"/>
          </a:xfrm>
        </p:spPr>
        <p:txBody>
          <a:bodyPr/>
          <a:lstStyle/>
          <a:p>
            <a:pPr>
              <a:buClr>
                <a:srgbClr val="70BF15"/>
              </a:buClr>
              <a:buFont typeface="Arial"/>
              <a:buChar char="•"/>
            </a:pPr>
            <a:r>
              <a:rPr lang="en-US" dirty="0" smtClean="0">
                <a:solidFill>
                  <a:srgbClr val="595959"/>
                </a:solidFill>
                <a:latin typeface="Arial"/>
                <a:cs typeface="Arial"/>
              </a:rPr>
              <a:t>Subjective Observation</a:t>
            </a:r>
          </a:p>
          <a:p>
            <a:pPr lvl="1">
              <a:buClr>
                <a:srgbClr val="70BF15"/>
              </a:buClr>
              <a:buFont typeface="Arial"/>
              <a:buChar char="•"/>
            </a:pPr>
            <a:r>
              <a:rPr lang="en-US" dirty="0" smtClean="0">
                <a:solidFill>
                  <a:srgbClr val="595959"/>
                </a:solidFill>
                <a:latin typeface="Arial"/>
                <a:cs typeface="Arial"/>
              </a:rPr>
              <a:t>Cannot be seen or felt.  They are ideas, thought, or opinions.</a:t>
            </a:r>
          </a:p>
          <a:p>
            <a:pPr lvl="1">
              <a:buClr>
                <a:srgbClr val="70BF15"/>
              </a:buClr>
              <a:buFont typeface="Arial"/>
              <a:buChar char="•"/>
            </a:pPr>
            <a:r>
              <a:rPr lang="en-US" dirty="0" smtClean="0">
                <a:solidFill>
                  <a:srgbClr val="595959"/>
                </a:solidFill>
                <a:latin typeface="Arial"/>
                <a:cs typeface="Arial"/>
              </a:rPr>
              <a:t>Commonly called symptoms.  </a:t>
            </a:r>
          </a:p>
          <a:p>
            <a:pPr lvl="1">
              <a:buClr>
                <a:srgbClr val="70BF15"/>
              </a:buClr>
              <a:buFont typeface="Arial"/>
              <a:buChar char="•"/>
            </a:pPr>
            <a:r>
              <a:rPr lang="en-US" dirty="0" smtClean="0">
                <a:solidFill>
                  <a:srgbClr val="595959"/>
                </a:solidFill>
                <a:latin typeface="Arial"/>
                <a:cs typeface="Arial"/>
              </a:rPr>
              <a:t>Usually statements or complaints made by the patient. </a:t>
            </a:r>
          </a:p>
          <a:p>
            <a:pPr lvl="2">
              <a:buClr>
                <a:srgbClr val="70BF15"/>
              </a:buClr>
              <a:buFont typeface="Arial"/>
              <a:buChar char="•"/>
            </a:pPr>
            <a:r>
              <a:rPr lang="en-US" dirty="0" smtClean="0">
                <a:solidFill>
                  <a:srgbClr val="595959"/>
                </a:solidFill>
                <a:latin typeface="Arial"/>
                <a:cs typeface="Arial"/>
              </a:rPr>
              <a:t>Report in the exact words used by the patient.</a:t>
            </a:r>
          </a:p>
          <a:p>
            <a:pPr>
              <a:buClr>
                <a:srgbClr val="70BF15"/>
              </a:buClr>
              <a:buFont typeface="Arial"/>
              <a:buChar char="•"/>
            </a:pPr>
            <a:r>
              <a:rPr lang="en-US" dirty="0">
                <a:solidFill>
                  <a:srgbClr val="595959"/>
                </a:solidFill>
                <a:latin typeface="Arial"/>
                <a:cs typeface="Arial"/>
              </a:rPr>
              <a:t>Objective Observation</a:t>
            </a:r>
          </a:p>
          <a:p>
            <a:pPr lvl="1">
              <a:buClr>
                <a:srgbClr val="70BF15"/>
              </a:buClr>
              <a:buFont typeface="Arial"/>
              <a:buChar char="•"/>
            </a:pPr>
            <a:r>
              <a:rPr lang="en-US" dirty="0">
                <a:solidFill>
                  <a:srgbClr val="595959"/>
                </a:solidFill>
                <a:latin typeface="Arial"/>
                <a:cs typeface="Arial"/>
              </a:rPr>
              <a:t>Can be measured, seen, felt, heard, or smelled.</a:t>
            </a:r>
          </a:p>
          <a:p>
            <a:pPr lvl="1">
              <a:buClr>
                <a:srgbClr val="70BF15"/>
              </a:buClr>
              <a:buFont typeface="Arial"/>
              <a:buChar char="•"/>
            </a:pPr>
            <a:r>
              <a:rPr lang="en-US" dirty="0">
                <a:solidFill>
                  <a:srgbClr val="595959"/>
                </a:solidFill>
                <a:latin typeface="Arial"/>
                <a:cs typeface="Arial"/>
              </a:rPr>
              <a:t>Commonly called signs.</a:t>
            </a:r>
          </a:p>
          <a:p>
            <a:pPr lvl="2">
              <a:buClr>
                <a:srgbClr val="70BF15"/>
              </a:buClr>
              <a:buFont typeface="Arial"/>
              <a:buChar char="•"/>
            </a:pPr>
            <a:endParaRPr lang="en-US" dirty="0">
              <a:solidFill>
                <a:srgbClr val="595959"/>
              </a:solidFill>
              <a:latin typeface="Arial"/>
              <a:cs typeface="Arial"/>
            </a:endParaRPr>
          </a:p>
          <a:p>
            <a:pPr lvl="2">
              <a:buClr>
                <a:srgbClr val="70BF15"/>
              </a:buClr>
              <a:buFont typeface="Arial"/>
              <a:buChar char="•"/>
            </a:pPr>
            <a:endParaRPr lang="en-US" dirty="0" smtClean="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447800"/>
          </a:xfrm>
        </p:spPr>
        <p:txBody>
          <a:bodyPr>
            <a:normAutofit/>
          </a:bodyPr>
          <a:lstStyle/>
          <a:p>
            <a:r>
              <a:rPr lang="en-US" sz="3600" dirty="0" smtClean="0">
                <a:solidFill>
                  <a:schemeClr val="tx1"/>
                </a:solidFill>
                <a:latin typeface="Arial"/>
                <a:cs typeface="Arial"/>
              </a:rPr>
              <a:t>Medical Careers</a:t>
            </a:r>
            <a:r>
              <a:rPr lang="en-US" sz="3600" dirty="0" smtClean="0">
                <a:latin typeface="Arial"/>
                <a:cs typeface="Arial"/>
              </a:rPr>
              <a:t/>
            </a:r>
            <a:br>
              <a:rPr lang="en-US" sz="3600" dirty="0" smtClean="0">
                <a:latin typeface="Arial"/>
                <a:cs typeface="Arial"/>
              </a:rPr>
            </a:br>
            <a:endParaRPr lang="en-US" sz="3600" dirty="0">
              <a:latin typeface="Arial"/>
              <a:cs typeface="Arial"/>
            </a:endParaRPr>
          </a:p>
        </p:txBody>
      </p:sp>
      <p:sp>
        <p:nvSpPr>
          <p:cNvPr id="3" name="Content Placeholder 2"/>
          <p:cNvSpPr>
            <a:spLocks noGrp="1"/>
          </p:cNvSpPr>
          <p:nvPr>
            <p:ph sz="quarter" idx="1"/>
          </p:nvPr>
        </p:nvSpPr>
        <p:spPr/>
        <p:txBody>
          <a:bodyPr>
            <a:normAutofit/>
          </a:bodyPr>
          <a:lstStyle/>
          <a:p>
            <a:pPr>
              <a:buClr>
                <a:srgbClr val="70BF15"/>
              </a:buClr>
              <a:buFont typeface="Arial"/>
              <a:buChar char="•"/>
            </a:pPr>
            <a:r>
              <a:rPr lang="en-US" dirty="0" smtClean="0">
                <a:solidFill>
                  <a:schemeClr val="tx1">
                    <a:lumMod val="65000"/>
                    <a:lumOff val="35000"/>
                  </a:schemeClr>
                </a:solidFill>
                <a:latin typeface="Arial"/>
                <a:cs typeface="Arial"/>
              </a:rPr>
              <a:t>Focus on diagnosing, treating, or preventing diseases and disorders of the human body</a:t>
            </a:r>
          </a:p>
          <a:p>
            <a:pPr>
              <a:buClr>
                <a:srgbClr val="70BF15"/>
              </a:buClr>
              <a:buFont typeface="Arial"/>
              <a:buChar char="•"/>
            </a:pPr>
            <a:endParaRPr lang="en-US" dirty="0" smtClean="0">
              <a:solidFill>
                <a:schemeClr val="tx1">
                  <a:lumMod val="65000"/>
                  <a:lumOff val="35000"/>
                </a:schemeClr>
              </a:solidFill>
              <a:latin typeface="Arial"/>
              <a:cs typeface="Arial"/>
            </a:endParaRPr>
          </a:p>
          <a:p>
            <a:pPr>
              <a:buClr>
                <a:srgbClr val="70BF15"/>
              </a:buClr>
              <a:buFont typeface="Arial"/>
              <a:buChar char="•"/>
            </a:pPr>
            <a:r>
              <a:rPr lang="en-US" dirty="0" smtClean="0">
                <a:solidFill>
                  <a:schemeClr val="tx1">
                    <a:lumMod val="65000"/>
                    <a:lumOff val="35000"/>
                  </a:schemeClr>
                </a:solidFill>
                <a:latin typeface="Arial"/>
                <a:cs typeface="Arial"/>
              </a:rPr>
              <a:t>Can be employed by private practices, clinics, hospitals, public health agencies, research facilities, health maintenance organizations (HMOs), government agencies, and colleges or universities</a:t>
            </a:r>
          </a:p>
          <a:p>
            <a:pPr>
              <a:buClr>
                <a:srgbClr val="70BF15"/>
              </a:buClr>
              <a:buFont typeface="Arial"/>
              <a:buChar char="•"/>
            </a:pPr>
            <a:endParaRPr lang="en-US" dirty="0" smtClean="0">
              <a:solidFill>
                <a:schemeClr val="tx1">
                  <a:lumMod val="65000"/>
                  <a:lumOff val="35000"/>
                </a:schemeClr>
              </a:solidFill>
              <a:latin typeface="Arial"/>
              <a:cs typeface="Arial"/>
            </a:endParaRPr>
          </a:p>
          <a:p>
            <a:pPr>
              <a:buClr>
                <a:srgbClr val="70BF15"/>
              </a:buClr>
              <a:buFont typeface="Arial"/>
              <a:buChar char="•"/>
            </a:pPr>
            <a:r>
              <a:rPr lang="en-US" dirty="0" smtClean="0">
                <a:solidFill>
                  <a:schemeClr val="tx1">
                    <a:lumMod val="65000"/>
                    <a:lumOff val="35000"/>
                  </a:schemeClr>
                </a:solidFill>
                <a:latin typeface="Arial"/>
                <a:cs typeface="Arial"/>
              </a:rPr>
              <a:t>Levels of workers: physician, physician assistant, medical assistant</a:t>
            </a:r>
            <a:endParaRPr lang="en-US" dirty="0">
              <a:solidFill>
                <a:schemeClr val="tx1">
                  <a:lumMod val="65000"/>
                  <a:lumOff val="35000"/>
                </a:schemeClr>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304800"/>
            <a:ext cx="7467600" cy="1143000"/>
          </a:xfrm>
        </p:spPr>
        <p:txBody>
          <a:bodyPr>
            <a:normAutofit/>
          </a:bodyPr>
          <a:lstStyle/>
          <a:p>
            <a:pPr fontAlgn="auto">
              <a:spcAft>
                <a:spcPts val="0"/>
              </a:spcAft>
              <a:defRPr/>
            </a:pPr>
            <a:r>
              <a:rPr lang="en-US" sz="4000" dirty="0" smtClean="0">
                <a:latin typeface="Arial"/>
                <a:cs typeface="Arial"/>
              </a:rPr>
              <a:t>Observation</a:t>
            </a:r>
          </a:p>
        </p:txBody>
      </p:sp>
      <p:sp>
        <p:nvSpPr>
          <p:cNvPr id="15363" name="Rectangle 3"/>
          <p:cNvSpPr>
            <a:spLocks noGrp="1" noChangeArrowheads="1"/>
          </p:cNvSpPr>
          <p:nvPr>
            <p:ph sz="quarter" idx="1"/>
          </p:nvPr>
        </p:nvSpPr>
        <p:spPr>
          <a:xfrm>
            <a:off x="685800" y="1600200"/>
            <a:ext cx="8077200" cy="4648200"/>
          </a:xfrm>
        </p:spPr>
        <p:txBody>
          <a:bodyPr/>
          <a:lstStyle/>
          <a:p>
            <a:pPr>
              <a:buClr>
                <a:srgbClr val="70BF15"/>
              </a:buClr>
              <a:buFont typeface="Arial"/>
              <a:buChar char="•"/>
            </a:pPr>
            <a:r>
              <a:rPr lang="en-US" sz="2800" dirty="0" smtClean="0">
                <a:solidFill>
                  <a:srgbClr val="595959"/>
                </a:solidFill>
                <a:latin typeface="Arial"/>
                <a:cs typeface="Arial"/>
              </a:rPr>
              <a:t>All of your senses are used to make observations.</a:t>
            </a:r>
          </a:p>
          <a:p>
            <a:pPr lvl="1">
              <a:buClr>
                <a:srgbClr val="70BF15"/>
              </a:buClr>
              <a:buFont typeface="Arial"/>
              <a:buChar char="•"/>
            </a:pPr>
            <a:r>
              <a:rPr lang="en-US" sz="2400" dirty="0" smtClean="0">
                <a:solidFill>
                  <a:srgbClr val="595959"/>
                </a:solidFill>
                <a:latin typeface="Arial"/>
                <a:cs typeface="Arial"/>
              </a:rPr>
              <a:t>Sense of sight: color of skin, swelling, presence of a rash or sore, color of urine or stool, amount of food eaten, and other similar factors.</a:t>
            </a:r>
          </a:p>
          <a:p>
            <a:pPr lvl="1">
              <a:buClr>
                <a:srgbClr val="70BF15"/>
              </a:buClr>
              <a:buFont typeface="Arial"/>
              <a:buChar char="•"/>
            </a:pPr>
            <a:r>
              <a:rPr lang="en-US" sz="2400" dirty="0" smtClean="0">
                <a:solidFill>
                  <a:srgbClr val="595959"/>
                </a:solidFill>
                <a:latin typeface="Arial"/>
                <a:cs typeface="Arial"/>
              </a:rPr>
              <a:t>Sense of smell: body odor, unusual odors of breath, wounds, urine, or stool.</a:t>
            </a:r>
          </a:p>
          <a:p>
            <a:pPr lvl="1">
              <a:buClr>
                <a:srgbClr val="70BF15"/>
              </a:buClr>
              <a:buFont typeface="Arial"/>
              <a:buChar char="•"/>
            </a:pPr>
            <a:r>
              <a:rPr lang="en-US" sz="2400" dirty="0" smtClean="0">
                <a:solidFill>
                  <a:srgbClr val="595959"/>
                </a:solidFill>
                <a:latin typeface="Arial"/>
                <a:cs typeface="Arial"/>
              </a:rPr>
              <a:t>Sense of touch: pulse, dryness or temperature of the skin, perspiration, swelling.</a:t>
            </a:r>
          </a:p>
          <a:p>
            <a:pPr lvl="1">
              <a:buClr>
                <a:srgbClr val="70BF15"/>
              </a:buClr>
              <a:buFont typeface="Arial"/>
              <a:buChar char="•"/>
            </a:pPr>
            <a:r>
              <a:rPr lang="en-US" sz="2400" dirty="0" smtClean="0">
                <a:solidFill>
                  <a:srgbClr val="595959"/>
                </a:solidFill>
                <a:latin typeface="Arial"/>
                <a:cs typeface="Arial"/>
              </a:rPr>
              <a:t>Sense of hearing: listen to respirations, abnormal body sounds, coughs, and speech.</a:t>
            </a:r>
          </a:p>
          <a:p>
            <a:pPr>
              <a:buClr>
                <a:srgbClr val="70BF15"/>
              </a:buClr>
              <a:buFont typeface="Arial"/>
              <a:buChar char="•"/>
            </a:pPr>
            <a:endParaRPr lang="en-US" sz="2800" dirty="0" smtClean="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304800"/>
            <a:ext cx="7467600" cy="1143000"/>
          </a:xfrm>
        </p:spPr>
        <p:txBody>
          <a:bodyPr>
            <a:normAutofit/>
          </a:bodyPr>
          <a:lstStyle/>
          <a:p>
            <a:pPr fontAlgn="auto">
              <a:spcAft>
                <a:spcPts val="0"/>
              </a:spcAft>
              <a:defRPr/>
            </a:pPr>
            <a:r>
              <a:rPr lang="en-US" sz="4000" dirty="0" smtClean="0">
                <a:latin typeface="Arial"/>
                <a:cs typeface="Arial"/>
              </a:rPr>
              <a:t>Recording and Reporting</a:t>
            </a:r>
          </a:p>
        </p:txBody>
      </p:sp>
      <p:sp>
        <p:nvSpPr>
          <p:cNvPr id="14339" name="Rectangle 3"/>
          <p:cNvSpPr>
            <a:spLocks noGrp="1" noChangeArrowheads="1"/>
          </p:cNvSpPr>
          <p:nvPr>
            <p:ph sz="quarter" idx="1"/>
          </p:nvPr>
        </p:nvSpPr>
        <p:spPr>
          <a:xfrm>
            <a:off x="457200" y="1600200"/>
            <a:ext cx="7467600" cy="4873625"/>
          </a:xfrm>
        </p:spPr>
        <p:txBody>
          <a:bodyPr/>
          <a:lstStyle/>
          <a:p>
            <a:pPr>
              <a:spcAft>
                <a:spcPts val="1200"/>
              </a:spcAft>
              <a:buClr>
                <a:srgbClr val="70BF15"/>
              </a:buClr>
              <a:buFont typeface="Arial"/>
              <a:buChar char="•"/>
            </a:pPr>
            <a:r>
              <a:rPr lang="en-US" dirty="0" smtClean="0">
                <a:solidFill>
                  <a:srgbClr val="595959"/>
                </a:solidFill>
                <a:latin typeface="Arial"/>
                <a:cs typeface="Arial"/>
              </a:rPr>
              <a:t>In health care, an important part of effective communication is reporting or recording all observations while providing care.</a:t>
            </a:r>
          </a:p>
          <a:p>
            <a:pPr>
              <a:spcAft>
                <a:spcPts val="1200"/>
              </a:spcAft>
              <a:buClr>
                <a:srgbClr val="70BF15"/>
              </a:buClr>
              <a:buFont typeface="Arial"/>
              <a:buChar char="•"/>
            </a:pPr>
            <a:r>
              <a:rPr lang="en-US" dirty="0" smtClean="0">
                <a:solidFill>
                  <a:srgbClr val="595959"/>
                </a:solidFill>
                <a:latin typeface="Arial"/>
                <a:cs typeface="Arial"/>
              </a:rPr>
              <a:t>Your ability to observe patient behavior and symptoms will directly affect their care.</a:t>
            </a:r>
          </a:p>
          <a:p>
            <a:pPr>
              <a:spcAft>
                <a:spcPts val="1200"/>
              </a:spcAft>
              <a:buClr>
                <a:srgbClr val="70BF15"/>
              </a:buClr>
              <a:buFont typeface="Arial"/>
              <a:buChar char="•"/>
            </a:pPr>
            <a:r>
              <a:rPr lang="en-US" dirty="0">
                <a:solidFill>
                  <a:srgbClr val="595959"/>
                </a:solidFill>
                <a:latin typeface="Arial"/>
                <a:cs typeface="Arial"/>
              </a:rPr>
              <a:t>Observations should be reported promptly and accurately to an immediate supervisor.</a:t>
            </a:r>
          </a:p>
          <a:p>
            <a:pPr>
              <a:spcAft>
                <a:spcPts val="1200"/>
              </a:spcAft>
              <a:buClr>
                <a:srgbClr val="70BF15"/>
              </a:buClr>
              <a:buFont typeface="Arial"/>
              <a:buChar char="•"/>
            </a:pPr>
            <a:r>
              <a:rPr lang="en-US" dirty="0">
                <a:solidFill>
                  <a:srgbClr val="595959"/>
                </a:solidFill>
                <a:latin typeface="Arial"/>
                <a:cs typeface="Arial"/>
              </a:rPr>
              <a:t>Reporting unusual events or any change in behavior or condition is every health care worker’s responsibility.</a:t>
            </a:r>
          </a:p>
          <a:p>
            <a:pPr>
              <a:spcAft>
                <a:spcPts val="1200"/>
              </a:spcAft>
              <a:buClr>
                <a:srgbClr val="70BF15"/>
              </a:buClr>
              <a:buFont typeface="Arial"/>
              <a:buChar char="•"/>
            </a:pPr>
            <a:endParaRPr lang="en-US" dirty="0" smtClean="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304800"/>
            <a:ext cx="7467600" cy="1143000"/>
          </a:xfrm>
        </p:spPr>
        <p:txBody>
          <a:bodyPr>
            <a:normAutofit/>
          </a:bodyPr>
          <a:lstStyle/>
          <a:p>
            <a:pPr fontAlgn="auto">
              <a:spcAft>
                <a:spcPts val="0"/>
              </a:spcAft>
              <a:defRPr/>
            </a:pPr>
            <a:r>
              <a:rPr lang="en-US" sz="4000" dirty="0" smtClean="0">
                <a:latin typeface="Arial"/>
                <a:cs typeface="Arial"/>
              </a:rPr>
              <a:t>Documentation</a:t>
            </a:r>
          </a:p>
        </p:txBody>
      </p:sp>
      <p:sp>
        <p:nvSpPr>
          <p:cNvPr id="19459" name="Rectangle 3"/>
          <p:cNvSpPr>
            <a:spLocks noGrp="1" noChangeArrowheads="1"/>
          </p:cNvSpPr>
          <p:nvPr>
            <p:ph sz="quarter" idx="1"/>
          </p:nvPr>
        </p:nvSpPr>
        <p:spPr>
          <a:xfrm>
            <a:off x="685800" y="1447800"/>
            <a:ext cx="8077200" cy="4648200"/>
          </a:xfrm>
        </p:spPr>
        <p:txBody>
          <a:bodyPr>
            <a:normAutofit/>
          </a:bodyPr>
          <a:lstStyle/>
          <a:p>
            <a:pPr>
              <a:spcAft>
                <a:spcPts val="1800"/>
              </a:spcAft>
              <a:buClr>
                <a:srgbClr val="70BF15"/>
              </a:buClr>
              <a:buFont typeface="Arial"/>
              <a:buChar char="•"/>
            </a:pPr>
            <a:endParaRPr lang="en-US" dirty="0" smtClean="0">
              <a:solidFill>
                <a:srgbClr val="595959"/>
              </a:solidFill>
              <a:latin typeface="Arial"/>
              <a:cs typeface="Arial"/>
            </a:endParaRPr>
          </a:p>
          <a:p>
            <a:pPr>
              <a:spcAft>
                <a:spcPts val="1800"/>
              </a:spcAft>
              <a:buClr>
                <a:srgbClr val="70BF15"/>
              </a:buClr>
              <a:buFont typeface="Arial"/>
              <a:buChar char="•"/>
            </a:pPr>
            <a:r>
              <a:rPr lang="en-US" dirty="0" smtClean="0">
                <a:solidFill>
                  <a:srgbClr val="595959"/>
                </a:solidFill>
                <a:latin typeface="Arial"/>
                <a:cs typeface="Arial"/>
              </a:rPr>
              <a:t>A record of the patient’s progress throughout treatment. Many people are responsible for documenting information on patients.</a:t>
            </a:r>
          </a:p>
          <a:p>
            <a:pPr>
              <a:spcAft>
                <a:spcPts val="1800"/>
              </a:spcAft>
              <a:buClr>
                <a:srgbClr val="70BF15"/>
              </a:buClr>
              <a:buFont typeface="Arial"/>
              <a:buChar char="•"/>
            </a:pPr>
            <a:r>
              <a:rPr lang="en-US" dirty="0">
                <a:solidFill>
                  <a:srgbClr val="595959"/>
                </a:solidFill>
                <a:latin typeface="Arial"/>
                <a:cs typeface="Arial"/>
              </a:rPr>
              <a:t>Entries should be in short phrases.  You do not need to write in complete sentences</a:t>
            </a:r>
            <a:r>
              <a:rPr lang="en-US" dirty="0" smtClean="0">
                <a:solidFill>
                  <a:srgbClr val="595959"/>
                </a:solidFill>
                <a:latin typeface="Arial"/>
                <a:cs typeface="Arial"/>
              </a:rPr>
              <a:t>.</a:t>
            </a:r>
          </a:p>
          <a:p>
            <a:pPr marL="365760" lvl="1" indent="0">
              <a:spcAft>
                <a:spcPts val="1800"/>
              </a:spcAft>
              <a:buClr>
                <a:srgbClr val="70BF15"/>
              </a:buClr>
              <a:buFont typeface="Arial"/>
              <a:buChar char="•"/>
            </a:pPr>
            <a:endParaRPr lang="en-US" dirty="0">
              <a:solidFill>
                <a:srgbClr val="595959"/>
              </a:solidFill>
              <a:latin typeface="Arial"/>
              <a:cs typeface="Arial"/>
            </a:endParaRPr>
          </a:p>
          <a:p>
            <a:pPr lvl="1">
              <a:spcAft>
                <a:spcPts val="1800"/>
              </a:spcAft>
              <a:buClr>
                <a:srgbClr val="70BF15"/>
              </a:buClr>
              <a:buFont typeface="Arial"/>
              <a:buChar char="•"/>
            </a:pPr>
            <a:endParaRPr lang="en-US" dirty="0" smtClean="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304800"/>
            <a:ext cx="7467600" cy="1143000"/>
          </a:xfrm>
        </p:spPr>
        <p:txBody>
          <a:bodyPr>
            <a:normAutofit/>
          </a:bodyPr>
          <a:lstStyle/>
          <a:p>
            <a:pPr fontAlgn="auto">
              <a:spcAft>
                <a:spcPts val="0"/>
              </a:spcAft>
              <a:defRPr/>
            </a:pPr>
            <a:r>
              <a:rPr lang="en-US" sz="4000" dirty="0" smtClean="0">
                <a:latin typeface="Arial"/>
                <a:cs typeface="Arial"/>
              </a:rPr>
              <a:t>Documentation</a:t>
            </a:r>
          </a:p>
        </p:txBody>
      </p:sp>
      <p:sp>
        <p:nvSpPr>
          <p:cNvPr id="22531" name="Rectangle 3"/>
          <p:cNvSpPr>
            <a:spLocks noGrp="1" noChangeArrowheads="1"/>
          </p:cNvSpPr>
          <p:nvPr>
            <p:ph sz="quarter" idx="1"/>
          </p:nvPr>
        </p:nvSpPr>
        <p:spPr>
          <a:xfrm>
            <a:off x="685800" y="1447800"/>
            <a:ext cx="7848600" cy="4648200"/>
          </a:xfrm>
        </p:spPr>
        <p:txBody>
          <a:bodyPr/>
          <a:lstStyle/>
          <a:p>
            <a:pPr marL="0" indent="0" algn="ctr">
              <a:buClr>
                <a:srgbClr val="70BF15"/>
              </a:buClr>
              <a:buFont typeface="Arial"/>
              <a:buChar char="•"/>
            </a:pPr>
            <a:endParaRPr lang="en-US" b="1" dirty="0" smtClean="0">
              <a:solidFill>
                <a:srgbClr val="595959"/>
              </a:solidFill>
              <a:latin typeface="Arial"/>
              <a:cs typeface="Arial"/>
            </a:endParaRPr>
          </a:p>
          <a:p>
            <a:pPr>
              <a:buClr>
                <a:srgbClr val="70BF15"/>
              </a:buClr>
              <a:buFont typeface="Arial"/>
              <a:buChar char="•"/>
            </a:pPr>
            <a:r>
              <a:rPr lang="en-US" dirty="0">
                <a:solidFill>
                  <a:srgbClr val="595959"/>
                </a:solidFill>
                <a:latin typeface="Arial"/>
                <a:cs typeface="Arial"/>
              </a:rPr>
              <a:t>Documentation must be accurate, concise, and complete.  </a:t>
            </a:r>
          </a:p>
          <a:p>
            <a:pPr lvl="1">
              <a:buClr>
                <a:srgbClr val="70BF15"/>
              </a:buClr>
              <a:buFont typeface="Arial"/>
              <a:buChar char="•"/>
            </a:pPr>
            <a:r>
              <a:rPr lang="en-US" dirty="0">
                <a:solidFill>
                  <a:srgbClr val="595959"/>
                </a:solidFill>
                <a:latin typeface="Arial"/>
                <a:cs typeface="Arial"/>
              </a:rPr>
              <a:t>Writing should be neat and legible.</a:t>
            </a:r>
          </a:p>
          <a:p>
            <a:pPr lvl="1">
              <a:buClr>
                <a:srgbClr val="70BF15"/>
              </a:buClr>
              <a:buFont typeface="Arial"/>
              <a:buChar char="•"/>
            </a:pPr>
            <a:r>
              <a:rPr lang="en-US" dirty="0">
                <a:solidFill>
                  <a:srgbClr val="595959"/>
                </a:solidFill>
                <a:latin typeface="Arial"/>
                <a:cs typeface="Arial"/>
              </a:rPr>
              <a:t>Spelling and grammar should be correct.</a:t>
            </a:r>
          </a:p>
          <a:p>
            <a:pPr lvl="1">
              <a:buClr>
                <a:srgbClr val="70BF15"/>
              </a:buClr>
              <a:buFont typeface="Arial"/>
              <a:buChar char="•"/>
            </a:pPr>
            <a:r>
              <a:rPr lang="en-US" dirty="0">
                <a:solidFill>
                  <a:srgbClr val="595959"/>
                </a:solidFill>
                <a:latin typeface="Arial"/>
                <a:cs typeface="Arial"/>
              </a:rPr>
              <a:t>Use ink for all documentation.</a:t>
            </a:r>
          </a:p>
          <a:p>
            <a:pPr lvl="1">
              <a:buClr>
                <a:srgbClr val="70BF15"/>
              </a:buClr>
              <a:buFont typeface="Arial"/>
              <a:buChar char="•"/>
            </a:pPr>
            <a:r>
              <a:rPr lang="en-US" dirty="0">
                <a:solidFill>
                  <a:srgbClr val="595959"/>
                </a:solidFill>
                <a:latin typeface="Arial"/>
                <a:cs typeface="Arial"/>
              </a:rPr>
              <a:t>Time should be recorded in military (24 hour) time.</a:t>
            </a:r>
          </a:p>
          <a:p>
            <a:pPr marL="0" indent="0" algn="ctr">
              <a:buNone/>
            </a:pPr>
            <a:endParaRPr lang="en-US" b="1" dirty="0" smtClean="0">
              <a:solidFill>
                <a:srgbClr val="595959"/>
              </a:solidFill>
              <a:latin typeface="Arial"/>
              <a:cs typeface="Arial"/>
            </a:endParaRPr>
          </a:p>
          <a:p>
            <a:pPr algn="ctr">
              <a:buNone/>
            </a:pPr>
            <a:r>
              <a:rPr lang="en-US" sz="2800" b="1" dirty="0" smtClean="0">
                <a:solidFill>
                  <a:srgbClr val="595959"/>
                </a:solidFill>
                <a:latin typeface="Arial"/>
                <a:cs typeface="Arial"/>
              </a:rPr>
              <a:t>IF YOU DID NOT WRITE IT DOWN,</a:t>
            </a:r>
            <a:br>
              <a:rPr lang="en-US" sz="2800" b="1" dirty="0" smtClean="0">
                <a:solidFill>
                  <a:srgbClr val="595959"/>
                </a:solidFill>
                <a:latin typeface="Arial"/>
                <a:cs typeface="Arial"/>
              </a:rPr>
            </a:br>
            <a:r>
              <a:rPr lang="en-US" sz="2800" b="1" dirty="0" smtClean="0">
                <a:solidFill>
                  <a:srgbClr val="595959"/>
                </a:solidFill>
                <a:latin typeface="Arial"/>
                <a:cs typeface="Arial"/>
              </a:rPr>
              <a:t>IT DID NOT HAPPEN!</a:t>
            </a:r>
          </a:p>
          <a:p>
            <a:pPr marL="0" indent="0">
              <a:buNone/>
            </a:pPr>
            <a:endParaRPr lang="en-US" dirty="0" smtClean="0">
              <a:solidFill>
                <a:srgbClr val="595959"/>
              </a:solidFill>
              <a:latin typeface="Arial"/>
              <a:cs typeface="Arial"/>
            </a:endParaRPr>
          </a:p>
          <a:p>
            <a:pPr marL="0" indent="0">
              <a:buNone/>
            </a:pPr>
            <a:endParaRPr lang="en-US" dirty="0" smtClean="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04800"/>
            <a:ext cx="7467600" cy="1143000"/>
          </a:xfrm>
        </p:spPr>
        <p:txBody>
          <a:bodyPr>
            <a:normAutofit/>
          </a:bodyPr>
          <a:lstStyle/>
          <a:p>
            <a:pPr fontAlgn="auto">
              <a:spcAft>
                <a:spcPts val="0"/>
              </a:spcAft>
              <a:defRPr/>
            </a:pPr>
            <a:r>
              <a:rPr lang="en-US" sz="4000" dirty="0" smtClean="0">
                <a:latin typeface="Arial"/>
                <a:cs typeface="Arial"/>
              </a:rPr>
              <a:t>Written Communication</a:t>
            </a:r>
          </a:p>
        </p:txBody>
      </p:sp>
      <p:sp>
        <p:nvSpPr>
          <p:cNvPr id="23555" name="Rectangle 3"/>
          <p:cNvSpPr>
            <a:spLocks noGrp="1" noChangeArrowheads="1"/>
          </p:cNvSpPr>
          <p:nvPr>
            <p:ph sz="quarter" idx="1"/>
          </p:nvPr>
        </p:nvSpPr>
        <p:spPr>
          <a:xfrm>
            <a:off x="457200" y="1143000"/>
            <a:ext cx="7467600" cy="4873625"/>
          </a:xfrm>
        </p:spPr>
        <p:txBody>
          <a:bodyPr/>
          <a:lstStyle/>
          <a:p>
            <a:pPr>
              <a:spcAft>
                <a:spcPts val="600"/>
              </a:spcAft>
              <a:buClr>
                <a:srgbClr val="70BF15"/>
              </a:buClr>
              <a:buFont typeface="Arial"/>
              <a:buChar char="•"/>
            </a:pPr>
            <a:endParaRPr lang="en-US" dirty="0" smtClean="0">
              <a:solidFill>
                <a:srgbClr val="595959"/>
              </a:solidFill>
              <a:latin typeface="Arial"/>
              <a:cs typeface="Arial"/>
            </a:endParaRPr>
          </a:p>
          <a:p>
            <a:pPr>
              <a:spcAft>
                <a:spcPts val="600"/>
              </a:spcAft>
              <a:buClr>
                <a:srgbClr val="70BF15"/>
              </a:buClr>
              <a:buFont typeface="Arial"/>
              <a:buChar char="•"/>
            </a:pPr>
            <a:endParaRPr lang="en-US" dirty="0">
              <a:solidFill>
                <a:srgbClr val="595959"/>
              </a:solidFill>
              <a:latin typeface="Arial"/>
              <a:cs typeface="Arial"/>
            </a:endParaRPr>
          </a:p>
          <a:p>
            <a:pPr>
              <a:spcAft>
                <a:spcPts val="600"/>
              </a:spcAft>
              <a:buClr>
                <a:srgbClr val="70BF15"/>
              </a:buClr>
              <a:buFont typeface="Arial"/>
              <a:buChar char="•"/>
            </a:pPr>
            <a:r>
              <a:rPr lang="en-US" dirty="0" smtClean="0">
                <a:solidFill>
                  <a:srgbClr val="595959"/>
                </a:solidFill>
                <a:latin typeface="Arial"/>
                <a:cs typeface="Arial"/>
              </a:rPr>
              <a:t>All written communications should be evaluated to make sure that the correct message is being sent.</a:t>
            </a:r>
          </a:p>
          <a:p>
            <a:pPr lvl="1">
              <a:spcAft>
                <a:spcPts val="600"/>
              </a:spcAft>
              <a:buClr>
                <a:srgbClr val="70BF15"/>
              </a:buClr>
              <a:buFont typeface="Arial"/>
              <a:buChar char="•"/>
            </a:pPr>
            <a:r>
              <a:rPr lang="en-US" dirty="0" smtClean="0">
                <a:solidFill>
                  <a:srgbClr val="595959"/>
                </a:solidFill>
                <a:latin typeface="Arial"/>
                <a:cs typeface="Arial"/>
              </a:rPr>
              <a:t>Is the appropriate response to the message being given by the receiver?</a:t>
            </a:r>
          </a:p>
          <a:p>
            <a:pPr>
              <a:spcAft>
                <a:spcPts val="600"/>
              </a:spcAft>
              <a:buClr>
                <a:srgbClr val="70BF15"/>
              </a:buClr>
              <a:buFont typeface="Arial"/>
              <a:buChar char="•"/>
            </a:pPr>
            <a:r>
              <a:rPr lang="en-US" dirty="0" smtClean="0">
                <a:solidFill>
                  <a:srgbClr val="595959"/>
                </a:solidFill>
                <a:latin typeface="Arial"/>
                <a:cs typeface="Arial"/>
              </a:rPr>
              <a:t>Always ask for feedback to continually improve written communication.  </a:t>
            </a: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304800"/>
            <a:ext cx="7467600" cy="1143000"/>
          </a:xfrm>
        </p:spPr>
        <p:txBody>
          <a:bodyPr>
            <a:normAutofit/>
          </a:bodyPr>
          <a:lstStyle/>
          <a:p>
            <a:pPr fontAlgn="auto">
              <a:spcAft>
                <a:spcPts val="0"/>
              </a:spcAft>
              <a:defRPr/>
            </a:pPr>
            <a:r>
              <a:rPr lang="en-US" sz="4000" dirty="0" smtClean="0">
                <a:latin typeface="Arial"/>
                <a:cs typeface="Arial"/>
              </a:rPr>
              <a:t>Summary</a:t>
            </a:r>
          </a:p>
        </p:txBody>
      </p:sp>
      <p:sp>
        <p:nvSpPr>
          <p:cNvPr id="24579" name="Rectangle 3"/>
          <p:cNvSpPr>
            <a:spLocks noGrp="1" noChangeArrowheads="1"/>
          </p:cNvSpPr>
          <p:nvPr>
            <p:ph sz="quarter" idx="1"/>
          </p:nvPr>
        </p:nvSpPr>
        <p:spPr>
          <a:xfrm>
            <a:off x="685800" y="1752600"/>
            <a:ext cx="8153400" cy="4724400"/>
          </a:xfrm>
        </p:spPr>
        <p:txBody>
          <a:bodyPr/>
          <a:lstStyle/>
          <a:p>
            <a:pPr>
              <a:buClr>
                <a:srgbClr val="70BF15"/>
              </a:buClr>
              <a:buFont typeface="Arial"/>
              <a:buChar char="•"/>
            </a:pPr>
            <a:r>
              <a:rPr lang="en-US" dirty="0" smtClean="0">
                <a:solidFill>
                  <a:srgbClr val="595959"/>
                </a:solidFill>
                <a:latin typeface="Arial"/>
                <a:cs typeface="Arial"/>
              </a:rPr>
              <a:t>Good communication (verbal and written) skills allow health care workers to develop good interpersonal relationships.</a:t>
            </a:r>
          </a:p>
          <a:p>
            <a:pPr marL="0" indent="0">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r>
              <a:rPr lang="en-US" dirty="0" smtClean="0">
                <a:solidFill>
                  <a:srgbClr val="595959"/>
                </a:solidFill>
                <a:latin typeface="Arial"/>
                <a:cs typeface="Arial"/>
              </a:rPr>
              <a:t>Patients feel accepted, they feel that others have an interest and concern in them, they feel free to express ideas and fears, and they develop confidence in the health care workers.</a:t>
            </a:r>
          </a:p>
          <a:p>
            <a:pPr marL="0" indent="0">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r>
              <a:rPr lang="en-US" dirty="0" smtClean="0">
                <a:solidFill>
                  <a:srgbClr val="595959"/>
                </a:solidFill>
                <a:latin typeface="Arial"/>
                <a:cs typeface="Arial"/>
              </a:rPr>
              <a:t>Part of providing quality health care.</a:t>
            </a: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Legal responsibilities</a:t>
            </a:r>
            <a:endParaRPr lang="en-US" sz="4000" dirty="0">
              <a:latin typeface="Arial"/>
              <a:cs typeface="Arial"/>
            </a:endParaRPr>
          </a:p>
        </p:txBody>
      </p:sp>
      <p:sp>
        <p:nvSpPr>
          <p:cNvPr id="3" name="Content Placeholder 2"/>
          <p:cNvSpPr>
            <a:spLocks noGrp="1"/>
          </p:cNvSpPr>
          <p:nvPr>
            <p:ph sz="quarter" idx="1"/>
          </p:nvPr>
        </p:nvSpPr>
        <p:spPr/>
        <p:txBody>
          <a:bodyPr/>
          <a:lstStyle/>
          <a:p>
            <a:pPr>
              <a:buClr>
                <a:srgbClr val="70BF15"/>
              </a:buClr>
              <a:buFont typeface="Arial"/>
              <a:buChar char="•"/>
            </a:pPr>
            <a:r>
              <a:rPr lang="en-US" dirty="0" smtClean="0">
                <a:solidFill>
                  <a:srgbClr val="595959"/>
                </a:solidFill>
                <a:latin typeface="Arial"/>
                <a:cs typeface="Arial"/>
              </a:rPr>
              <a:t>Legal responsibilities are those that authorized or based on law.</a:t>
            </a:r>
          </a:p>
          <a:p>
            <a:pPr marL="0" indent="0">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r>
              <a:rPr lang="en-US" dirty="0" smtClean="0">
                <a:solidFill>
                  <a:srgbClr val="595959"/>
                </a:solidFill>
                <a:latin typeface="Arial"/>
                <a:cs typeface="Arial"/>
              </a:rPr>
              <a:t>Law is a rule that must be followed.</a:t>
            </a:r>
          </a:p>
          <a:p>
            <a:pPr marL="0" indent="0">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r>
              <a:rPr lang="en-US" dirty="0" smtClean="0">
                <a:solidFill>
                  <a:srgbClr val="595959"/>
                </a:solidFill>
                <a:latin typeface="Arial"/>
                <a:cs typeface="Arial"/>
              </a:rPr>
              <a:t>Laws are created and enforced by the federal, state, or local government.</a:t>
            </a:r>
          </a:p>
          <a:p>
            <a:pPr marL="0" indent="0">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r>
              <a:rPr lang="en-US" dirty="0" smtClean="0">
                <a:solidFill>
                  <a:srgbClr val="595959"/>
                </a:solidFill>
                <a:latin typeface="Arial"/>
                <a:cs typeface="Arial"/>
              </a:rPr>
              <a:t>Health care workers must follow any laws that affect health care.</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Informed consent</a:t>
            </a:r>
            <a:endParaRPr lang="en-US" sz="4000" dirty="0">
              <a:latin typeface="Arial"/>
              <a:cs typeface="Arial"/>
            </a:endParaRPr>
          </a:p>
        </p:txBody>
      </p:sp>
      <p:sp>
        <p:nvSpPr>
          <p:cNvPr id="3" name="Content Placeholder 2"/>
          <p:cNvSpPr>
            <a:spLocks noGrp="1"/>
          </p:cNvSpPr>
          <p:nvPr>
            <p:ph sz="quarter" idx="1"/>
          </p:nvPr>
        </p:nvSpPr>
        <p:spPr>
          <a:xfrm>
            <a:off x="457200" y="1752600"/>
            <a:ext cx="7467600" cy="4340352"/>
          </a:xfrm>
        </p:spPr>
        <p:txBody>
          <a:bodyPr>
            <a:normAutofit/>
          </a:bodyPr>
          <a:lstStyle/>
          <a:p>
            <a:pPr>
              <a:spcAft>
                <a:spcPts val="1200"/>
              </a:spcAft>
              <a:buClr>
                <a:srgbClr val="70BF15"/>
              </a:buClr>
              <a:buFont typeface="Arial"/>
              <a:buChar char="•"/>
            </a:pPr>
            <a:r>
              <a:rPr lang="en-US" dirty="0" smtClean="0">
                <a:solidFill>
                  <a:srgbClr val="595959"/>
                </a:solidFill>
                <a:latin typeface="Arial"/>
                <a:cs typeface="Arial"/>
              </a:rPr>
              <a:t>Patients must give consent for any care and they have right to refuse care.</a:t>
            </a:r>
          </a:p>
          <a:p>
            <a:pPr>
              <a:spcAft>
                <a:spcPts val="1200"/>
              </a:spcAft>
              <a:buClr>
                <a:srgbClr val="70BF15"/>
              </a:buClr>
              <a:buFont typeface="Arial"/>
              <a:buChar char="•"/>
            </a:pPr>
            <a:r>
              <a:rPr lang="en-US" dirty="0" smtClean="0">
                <a:solidFill>
                  <a:srgbClr val="595959"/>
                </a:solidFill>
                <a:latin typeface="Arial"/>
                <a:cs typeface="Arial"/>
              </a:rPr>
              <a:t>Written consent: surgery, diagnostic tests, experimental procedures, treatment of minors</a:t>
            </a:r>
          </a:p>
          <a:p>
            <a:pPr>
              <a:spcAft>
                <a:spcPts val="1200"/>
              </a:spcAft>
              <a:buClr>
                <a:srgbClr val="70BF15"/>
              </a:buClr>
              <a:buFont typeface="Arial"/>
              <a:buChar char="•"/>
            </a:pPr>
            <a:r>
              <a:rPr lang="en-US" dirty="0" smtClean="0">
                <a:solidFill>
                  <a:srgbClr val="595959"/>
                </a:solidFill>
                <a:latin typeface="Arial"/>
                <a:cs typeface="Arial"/>
              </a:rPr>
              <a:t>Verbal consent is also permitted in some cases</a:t>
            </a:r>
          </a:p>
          <a:p>
            <a:pPr>
              <a:spcAft>
                <a:spcPts val="1200"/>
              </a:spcAft>
              <a:buClr>
                <a:srgbClr val="70BF15"/>
              </a:buClr>
              <a:buFont typeface="Arial"/>
              <a:buChar char="•"/>
            </a:pPr>
            <a:r>
              <a:rPr lang="en-US" dirty="0" smtClean="0">
                <a:solidFill>
                  <a:srgbClr val="595959"/>
                </a:solidFill>
                <a:latin typeface="Arial"/>
                <a:cs typeface="Arial"/>
              </a:rPr>
              <a:t>Informed consent is permission granted voluntarily by a person who is of sound mind after the procedure and all risks involved have been explained in terms the person can understand</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Health care records</a:t>
            </a:r>
            <a:endParaRPr lang="en-US" sz="4000" dirty="0">
              <a:latin typeface="Arial"/>
              <a:cs typeface="Arial"/>
            </a:endParaRPr>
          </a:p>
        </p:txBody>
      </p:sp>
      <p:sp>
        <p:nvSpPr>
          <p:cNvPr id="3" name="Content Placeholder 2"/>
          <p:cNvSpPr>
            <a:spLocks noGrp="1"/>
          </p:cNvSpPr>
          <p:nvPr>
            <p:ph sz="quarter" idx="1"/>
          </p:nvPr>
        </p:nvSpPr>
        <p:spPr/>
        <p:txBody>
          <a:bodyPr>
            <a:normAutofit fontScale="92500" lnSpcReduction="10000"/>
          </a:bodyPr>
          <a:lstStyle/>
          <a:p>
            <a:pPr>
              <a:spcAft>
                <a:spcPts val="600"/>
              </a:spcAft>
              <a:buClr>
                <a:srgbClr val="70BF15"/>
              </a:buClr>
              <a:buFont typeface="Arial"/>
              <a:buChar char="•"/>
            </a:pPr>
            <a:r>
              <a:rPr lang="en-US" dirty="0" smtClean="0">
                <a:solidFill>
                  <a:srgbClr val="595959"/>
                </a:solidFill>
                <a:latin typeface="Arial"/>
                <a:cs typeface="Arial"/>
              </a:rPr>
              <a:t>Privileged communications</a:t>
            </a:r>
          </a:p>
          <a:p>
            <a:pPr>
              <a:spcAft>
                <a:spcPts val="600"/>
              </a:spcAft>
              <a:buClr>
                <a:srgbClr val="70BF15"/>
              </a:buClr>
              <a:buFont typeface="Arial"/>
              <a:buChar char="•"/>
            </a:pPr>
            <a:r>
              <a:rPr lang="en-US" dirty="0" smtClean="0">
                <a:solidFill>
                  <a:srgbClr val="595959"/>
                </a:solidFill>
                <a:latin typeface="Arial"/>
                <a:cs typeface="Arial"/>
              </a:rPr>
              <a:t>Belong to health care provider</a:t>
            </a:r>
          </a:p>
          <a:p>
            <a:pPr>
              <a:spcAft>
                <a:spcPts val="600"/>
              </a:spcAft>
              <a:buClr>
                <a:srgbClr val="70BF15"/>
              </a:buClr>
              <a:buFont typeface="Arial"/>
              <a:buChar char="•"/>
            </a:pPr>
            <a:r>
              <a:rPr lang="en-US" dirty="0" smtClean="0">
                <a:solidFill>
                  <a:srgbClr val="595959"/>
                </a:solidFill>
                <a:latin typeface="Arial"/>
                <a:cs typeface="Arial"/>
              </a:rPr>
              <a:t>Patient has a right to obtain a copy of any information in the record</a:t>
            </a:r>
          </a:p>
          <a:p>
            <a:pPr>
              <a:spcAft>
                <a:spcPts val="600"/>
              </a:spcAft>
              <a:buClr>
                <a:srgbClr val="70BF15"/>
              </a:buClr>
              <a:buFont typeface="Arial"/>
              <a:buChar char="•"/>
            </a:pPr>
            <a:r>
              <a:rPr lang="en-US" dirty="0" smtClean="0">
                <a:solidFill>
                  <a:srgbClr val="595959"/>
                </a:solidFill>
                <a:latin typeface="Arial"/>
                <a:cs typeface="Arial"/>
              </a:rPr>
              <a:t>Can be legal records in a court of law</a:t>
            </a:r>
          </a:p>
          <a:p>
            <a:pPr>
              <a:spcAft>
                <a:spcPts val="600"/>
              </a:spcAft>
              <a:buClr>
                <a:srgbClr val="70BF15"/>
              </a:buClr>
              <a:buFont typeface="Arial"/>
              <a:buChar char="•"/>
            </a:pPr>
            <a:r>
              <a:rPr lang="en-US" dirty="0" smtClean="0">
                <a:solidFill>
                  <a:srgbClr val="595959"/>
                </a:solidFill>
                <a:latin typeface="Arial"/>
                <a:cs typeface="Arial"/>
              </a:rPr>
              <a:t>Erasures are not allowed on records.  Errors are to be crossed out with a single line so material is still readable and correct information inserted</a:t>
            </a:r>
          </a:p>
          <a:p>
            <a:pPr>
              <a:spcAft>
                <a:spcPts val="600"/>
              </a:spcAft>
              <a:buClr>
                <a:srgbClr val="70BF15"/>
              </a:buClr>
              <a:buFont typeface="Arial"/>
              <a:buChar char="•"/>
            </a:pPr>
            <a:r>
              <a:rPr lang="en-US" dirty="0" smtClean="0">
                <a:solidFill>
                  <a:srgbClr val="595959"/>
                </a:solidFill>
                <a:latin typeface="Arial"/>
                <a:cs typeface="Arial"/>
              </a:rPr>
              <a:t>Must be maintained, kept confidential and retained for the amount of time required by state law</a:t>
            </a:r>
          </a:p>
          <a:p>
            <a:pPr lvl="1">
              <a:spcAft>
                <a:spcPts val="600"/>
              </a:spcAft>
              <a:buClr>
                <a:srgbClr val="70BF15"/>
              </a:buClr>
              <a:buFont typeface="Arial"/>
              <a:buChar char="•"/>
            </a:pPr>
            <a:r>
              <a:rPr lang="en-US" dirty="0" smtClean="0">
                <a:solidFill>
                  <a:srgbClr val="595959"/>
                </a:solidFill>
                <a:latin typeface="Arial"/>
                <a:cs typeface="Arial"/>
              </a:rPr>
              <a:t>Nebraska state is 10 years</a:t>
            </a:r>
          </a:p>
          <a:p>
            <a:pPr lvl="1">
              <a:spcAft>
                <a:spcPts val="600"/>
              </a:spcAft>
              <a:buClr>
                <a:srgbClr val="70BF15"/>
              </a:buClr>
              <a:buFont typeface="Arial"/>
              <a:buChar char="•"/>
            </a:pPr>
            <a:r>
              <a:rPr lang="en-US" dirty="0" smtClean="0">
                <a:solidFill>
                  <a:srgbClr val="595959"/>
                </a:solidFill>
                <a:latin typeface="Arial"/>
                <a:cs typeface="Arial"/>
              </a:rPr>
              <a:t>Most hospitals and clinics keep them on permanent file</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Hipaa review</a:t>
            </a:r>
            <a:endParaRPr lang="en-US" sz="4000" dirty="0">
              <a:latin typeface="Arial"/>
              <a:cs typeface="Arial"/>
            </a:endParaRPr>
          </a:p>
        </p:txBody>
      </p:sp>
      <p:sp>
        <p:nvSpPr>
          <p:cNvPr id="3" name="Content Placeholder 2"/>
          <p:cNvSpPr>
            <a:spLocks noGrp="1"/>
          </p:cNvSpPr>
          <p:nvPr>
            <p:ph sz="quarter" idx="1"/>
          </p:nvPr>
        </p:nvSpPr>
        <p:spPr/>
        <p:txBody>
          <a:bodyPr>
            <a:normAutofit/>
          </a:bodyPr>
          <a:lstStyle/>
          <a:p>
            <a:pPr>
              <a:spcAft>
                <a:spcPts val="1200"/>
              </a:spcAft>
              <a:buClr>
                <a:srgbClr val="70BF15"/>
              </a:buClr>
              <a:buFont typeface="Arial"/>
              <a:buChar char="•"/>
            </a:pPr>
            <a:r>
              <a:rPr lang="en-US" dirty="0" smtClean="0">
                <a:solidFill>
                  <a:srgbClr val="595959"/>
                </a:solidFill>
                <a:latin typeface="Arial"/>
                <a:cs typeface="Arial"/>
              </a:rPr>
              <a:t>Privacy rule went in effect in 2003</a:t>
            </a:r>
          </a:p>
          <a:p>
            <a:pPr>
              <a:spcAft>
                <a:spcPts val="1200"/>
              </a:spcAft>
              <a:buClr>
                <a:srgbClr val="70BF15"/>
              </a:buClr>
              <a:buFont typeface="Arial"/>
              <a:buChar char="•"/>
            </a:pPr>
            <a:r>
              <a:rPr lang="en-US" dirty="0" smtClean="0">
                <a:solidFill>
                  <a:srgbClr val="595959"/>
                </a:solidFill>
                <a:latin typeface="Arial"/>
                <a:cs typeface="Arial"/>
              </a:rPr>
              <a:t>Provide federal protection for privacy of health information in all states</a:t>
            </a:r>
          </a:p>
          <a:p>
            <a:pPr>
              <a:spcAft>
                <a:spcPts val="1200"/>
              </a:spcAft>
              <a:buClr>
                <a:srgbClr val="70BF15"/>
              </a:buClr>
              <a:buFont typeface="Arial"/>
              <a:buChar char="•"/>
            </a:pPr>
            <a:r>
              <a:rPr lang="en-US" dirty="0" smtClean="0">
                <a:solidFill>
                  <a:srgbClr val="595959"/>
                </a:solidFill>
                <a:latin typeface="Arial"/>
                <a:cs typeface="Arial"/>
              </a:rPr>
              <a:t>Requires every health care provider to inform patients about how their health information is used</a:t>
            </a:r>
          </a:p>
          <a:p>
            <a:pPr>
              <a:spcAft>
                <a:spcPts val="1200"/>
              </a:spcAft>
              <a:buClr>
                <a:srgbClr val="70BF15"/>
              </a:buClr>
              <a:buFont typeface="Arial"/>
              <a:buChar char="•"/>
            </a:pPr>
            <a:r>
              <a:rPr lang="en-US" dirty="0" smtClean="0">
                <a:solidFill>
                  <a:srgbClr val="595959"/>
                </a:solidFill>
                <a:latin typeface="Arial"/>
                <a:cs typeface="Arial"/>
              </a:rPr>
              <a:t>Patients must sing a consent form ascertaining that they have received the information before any health care provider can use the health information for diagnosis, treatment, billing, insurance claims, or quality care assessments</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924800" cy="3810000"/>
          </a:xfrm>
        </p:spPr>
        <p:txBody>
          <a:bodyPr>
            <a:noAutofit/>
          </a:bodyPr>
          <a:lstStyle/>
          <a:p>
            <a:pPr algn="ctr"/>
            <a:r>
              <a:rPr lang="en-US" sz="4800" dirty="0" smtClean="0">
                <a:latin typeface="Arial"/>
                <a:cs typeface="Arial"/>
              </a:rPr>
              <a:t>Personal and professional qualities of a health care worker	</a:t>
            </a:r>
            <a:endParaRPr lang="en-US" sz="4800" dirty="0">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Hipaa review</a:t>
            </a:r>
            <a:endParaRPr lang="en-US" sz="4000" dirty="0">
              <a:latin typeface="Arial"/>
              <a:cs typeface="Arial"/>
            </a:endParaRPr>
          </a:p>
        </p:txBody>
      </p:sp>
      <p:sp>
        <p:nvSpPr>
          <p:cNvPr id="3" name="Content Placeholder 2"/>
          <p:cNvSpPr>
            <a:spLocks noGrp="1"/>
          </p:cNvSpPr>
          <p:nvPr>
            <p:ph sz="quarter" idx="1"/>
          </p:nvPr>
        </p:nvSpPr>
        <p:spPr/>
        <p:txBody>
          <a:bodyPr>
            <a:normAutofit/>
          </a:bodyPr>
          <a:lstStyle/>
          <a:p>
            <a:pPr>
              <a:buClr>
                <a:srgbClr val="70BF15"/>
              </a:buClr>
              <a:buFont typeface="Arial"/>
              <a:buChar char="•"/>
            </a:pPr>
            <a:r>
              <a:rPr lang="en-US" dirty="0" smtClean="0">
                <a:solidFill>
                  <a:srgbClr val="595959"/>
                </a:solidFill>
                <a:latin typeface="Arial"/>
                <a:cs typeface="Arial"/>
              </a:rPr>
              <a:t>Patients must sing an authorization form for the release of information to other health care providers, attorney, insurance company, federal or state agency, and even family members</a:t>
            </a:r>
          </a:p>
          <a:p>
            <a:pPr>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r>
              <a:rPr lang="en-US" dirty="0" smtClean="0">
                <a:solidFill>
                  <a:srgbClr val="595959"/>
                </a:solidFill>
                <a:latin typeface="Arial"/>
                <a:cs typeface="Arial"/>
              </a:rPr>
              <a:t>Form must identify the purpose or need for the information, the extent of the information that may be released, and limits on the release of information, date of authorization and signature of the person authorized to give consent</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1143000"/>
          </a:xfrm>
        </p:spPr>
        <p:txBody>
          <a:bodyPr>
            <a:normAutofit/>
          </a:bodyPr>
          <a:lstStyle/>
          <a:p>
            <a:r>
              <a:rPr lang="en-US" sz="3200" dirty="0" smtClean="0">
                <a:latin typeface="Arial"/>
                <a:cs typeface="Arial"/>
              </a:rPr>
              <a:t>Hipaa requirements for patients</a:t>
            </a:r>
            <a:endParaRPr lang="en-US" sz="3200" dirty="0">
              <a:latin typeface="Arial"/>
              <a:cs typeface="Arial"/>
            </a:endParaRPr>
          </a:p>
        </p:txBody>
      </p:sp>
      <p:sp>
        <p:nvSpPr>
          <p:cNvPr id="3" name="Content Placeholder 2"/>
          <p:cNvSpPr>
            <a:spLocks noGrp="1"/>
          </p:cNvSpPr>
          <p:nvPr>
            <p:ph sz="quarter" idx="1"/>
          </p:nvPr>
        </p:nvSpPr>
        <p:spPr/>
        <p:txBody>
          <a:bodyPr>
            <a:normAutofit fontScale="85000" lnSpcReduction="10000"/>
          </a:bodyPr>
          <a:lstStyle/>
          <a:p>
            <a:pPr>
              <a:spcAft>
                <a:spcPts val="1200"/>
              </a:spcAft>
              <a:buClr>
                <a:srgbClr val="70BF15"/>
              </a:buClr>
              <a:buFont typeface="Arial"/>
              <a:buChar char="•"/>
            </a:pPr>
            <a:r>
              <a:rPr lang="en-US" dirty="0" smtClean="0">
                <a:solidFill>
                  <a:srgbClr val="595959"/>
                </a:solidFill>
                <a:latin typeface="Arial"/>
                <a:cs typeface="Arial"/>
              </a:rPr>
              <a:t>Be able to see and obtain copies of their medical records</a:t>
            </a:r>
          </a:p>
          <a:p>
            <a:pPr>
              <a:spcAft>
                <a:spcPts val="1200"/>
              </a:spcAft>
              <a:buClr>
                <a:srgbClr val="70BF15"/>
              </a:buClr>
              <a:buFont typeface="Arial"/>
              <a:buChar char="•"/>
            </a:pPr>
            <a:r>
              <a:rPr lang="en-US" dirty="0" smtClean="0">
                <a:solidFill>
                  <a:srgbClr val="595959"/>
                </a:solidFill>
                <a:latin typeface="Arial"/>
                <a:cs typeface="Arial"/>
              </a:rPr>
              <a:t>Be given information by health care providers about how they use medical information</a:t>
            </a:r>
          </a:p>
          <a:p>
            <a:pPr>
              <a:spcAft>
                <a:spcPts val="1200"/>
              </a:spcAft>
              <a:buClr>
                <a:srgbClr val="70BF15"/>
              </a:buClr>
              <a:buFont typeface="Arial"/>
              <a:buChar char="•"/>
            </a:pPr>
            <a:r>
              <a:rPr lang="en-US" dirty="0" smtClean="0">
                <a:solidFill>
                  <a:srgbClr val="595959"/>
                </a:solidFill>
                <a:latin typeface="Arial"/>
                <a:cs typeface="Arial"/>
              </a:rPr>
              <a:t>Be allowed to set limits on how personal health information is used</a:t>
            </a:r>
          </a:p>
          <a:p>
            <a:pPr>
              <a:spcAft>
                <a:spcPts val="1200"/>
              </a:spcAft>
              <a:buClr>
                <a:srgbClr val="70BF15"/>
              </a:buClr>
              <a:buFont typeface="Arial"/>
              <a:buChar char="•"/>
            </a:pPr>
            <a:r>
              <a:rPr lang="en-US" dirty="0" smtClean="0">
                <a:solidFill>
                  <a:srgbClr val="595959"/>
                </a:solidFill>
                <a:latin typeface="Arial"/>
                <a:cs typeface="Arial"/>
              </a:rPr>
              <a:t>Be permitted to request that health care providers take reasonable care to keep communications confidential</a:t>
            </a:r>
          </a:p>
          <a:p>
            <a:pPr>
              <a:spcAft>
                <a:spcPts val="1200"/>
              </a:spcAft>
              <a:buClr>
                <a:srgbClr val="70BF15"/>
              </a:buClr>
              <a:buFont typeface="Arial"/>
              <a:buChar char="•"/>
            </a:pPr>
            <a:r>
              <a:rPr lang="en-US" dirty="0" smtClean="0">
                <a:solidFill>
                  <a:srgbClr val="595959"/>
                </a:solidFill>
                <a:latin typeface="Arial"/>
                <a:cs typeface="Arial"/>
              </a:rPr>
              <a:t>Be given the right to state who has access to their information and limit providing information to their family if they choose</a:t>
            </a:r>
          </a:p>
          <a:p>
            <a:pPr>
              <a:spcAft>
                <a:spcPts val="1200"/>
              </a:spcAft>
              <a:buClr>
                <a:srgbClr val="70BF15"/>
              </a:buClr>
              <a:buFont typeface="Arial"/>
              <a:buChar char="•"/>
            </a:pPr>
            <a:r>
              <a:rPr lang="en-US" dirty="0" smtClean="0">
                <a:solidFill>
                  <a:srgbClr val="595959"/>
                </a:solidFill>
                <a:latin typeface="Arial"/>
                <a:cs typeface="Arial"/>
              </a:rPr>
              <a:t>Be provided with information on how to file a complaint against a health care provider who violates the privacy act</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ELP-Logo.png"/>
          <p:cNvPicPr>
            <a:picLocks noChangeAspect="1"/>
          </p:cNvPicPr>
          <p:nvPr/>
        </p:nvPicPr>
        <p:blipFill>
          <a:blip r:embed="rId2"/>
          <a:stretch>
            <a:fillRect/>
          </a:stretch>
        </p:blipFill>
        <p:spPr>
          <a:xfrm>
            <a:off x="3581400" y="304800"/>
            <a:ext cx="1828800" cy="1325880"/>
          </a:xfrm>
          <a:prstGeom prst="rect">
            <a:avLst/>
          </a:prstGeom>
        </p:spPr>
      </p:pic>
      <p:sp>
        <p:nvSpPr>
          <p:cNvPr id="6" name="Rectangle 5"/>
          <p:cNvSpPr>
            <a:spLocks noGrp="1" noChangeArrowheads="1"/>
          </p:cNvSpPr>
          <p:nvPr>
            <p:ph type="title"/>
          </p:nvPr>
        </p:nvSpPr>
        <p:spPr>
          <a:xfrm>
            <a:off x="762000" y="2286000"/>
            <a:ext cx="7696200" cy="1143000"/>
          </a:xfrm>
        </p:spPr>
        <p:txBody>
          <a:bodyPr>
            <a:noAutofit/>
          </a:bodyPr>
          <a:lstStyle/>
          <a:p>
            <a:pPr algn="ctr">
              <a:lnSpc>
                <a:spcPts val="2560"/>
              </a:lnSpc>
              <a:spcBef>
                <a:spcPts val="600"/>
              </a:spcBef>
            </a:pPr>
            <a:r>
              <a:rPr lang="en-US" sz="2800" b="1" dirty="0" smtClean="0">
                <a:solidFill>
                  <a:srgbClr val="404040"/>
                </a:solidFill>
                <a:latin typeface="Arial"/>
                <a:cs typeface="Arial"/>
              </a:rPr>
              <a:t>Central Community College Service Area</a:t>
            </a:r>
            <a:br>
              <a:rPr lang="en-US" sz="2800" b="1" dirty="0" smtClean="0">
                <a:solidFill>
                  <a:srgbClr val="404040"/>
                </a:solidFill>
                <a:latin typeface="Arial"/>
                <a:cs typeface="Arial"/>
              </a:rPr>
            </a:br>
            <a:r>
              <a:rPr lang="en-US" sz="1600" cap="none" dirty="0" smtClean="0">
                <a:solidFill>
                  <a:srgbClr val="404040"/>
                </a:solidFill>
                <a:latin typeface="Arial"/>
                <a:cs typeface="Arial"/>
              </a:rPr>
              <a:t>CCC has main campuses in Columbus, Grand Island and Hastings, and learning centers in Holdrege, Kearney and Lexington. It serves a 25-county area that spans 14,000 square miles and a population of over 300,000 in central Nebraska.</a:t>
            </a:r>
          </a:p>
        </p:txBody>
      </p:sp>
      <p:sp>
        <p:nvSpPr>
          <p:cNvPr id="7" name="Rectangle 5"/>
          <p:cNvSpPr txBox="1">
            <a:spLocks noChangeArrowheads="1"/>
          </p:cNvSpPr>
          <p:nvPr/>
        </p:nvSpPr>
        <p:spPr>
          <a:xfrm>
            <a:off x="838200" y="3733800"/>
            <a:ext cx="7696200" cy="2133600"/>
          </a:xfrm>
          <a:prstGeom prst="rect">
            <a:avLst/>
          </a:prstGeom>
        </p:spPr>
        <p:txBody>
          <a:bodyPr vert="horz" anchor="b">
            <a:noAutofit/>
          </a:bodyPr>
          <a:lstStyle/>
          <a:p>
            <a:pPr marL="0" marR="0" lvl="0" indent="0" algn="ctr" defTabSz="914400" rtl="0" eaLnBrk="1" fontAlgn="auto" latinLnBrk="0" hangingPunct="1">
              <a:lnSpc>
                <a:spcPts val="2960"/>
              </a:lnSpc>
              <a:spcBef>
                <a:spcPts val="600"/>
              </a:spcBef>
              <a:spcAft>
                <a:spcPts val="0"/>
              </a:spcAft>
              <a:buClrTx/>
              <a:buSzTx/>
              <a:buFontTx/>
              <a:buNone/>
              <a:tabLst/>
              <a:defRPr/>
            </a:pPr>
            <a:endParaRPr kumimoji="0" lang="en-US" sz="1600" b="0" i="0" u="none" strike="noStrike" kern="1200" cap="none" spc="0" normalizeH="0" baseline="0" noProof="0" dirty="0" smtClean="0">
              <a:ln>
                <a:noFill/>
              </a:ln>
              <a:solidFill>
                <a:srgbClr val="404040"/>
              </a:solidFill>
              <a:effectLst/>
              <a:uLnTx/>
              <a:uFillTx/>
              <a:latin typeface="Arial"/>
              <a:ea typeface="+mj-ea"/>
              <a:cs typeface="Arial"/>
            </a:endParaRPr>
          </a:p>
        </p:txBody>
      </p:sp>
      <p:sp>
        <p:nvSpPr>
          <p:cNvPr id="9" name="TextBox 8"/>
          <p:cNvSpPr txBox="1"/>
          <p:nvPr/>
        </p:nvSpPr>
        <p:spPr>
          <a:xfrm>
            <a:off x="1739473" y="3733800"/>
            <a:ext cx="5628464" cy="984885"/>
          </a:xfrm>
          <a:prstGeom prst="rect">
            <a:avLst/>
          </a:prstGeom>
          <a:noFill/>
        </p:spPr>
        <p:txBody>
          <a:bodyPr wrap="none" rtlCol="0">
            <a:spAutoFit/>
          </a:bodyPr>
          <a:lstStyle/>
          <a:p>
            <a:pPr algn="ctr">
              <a:lnSpc>
                <a:spcPct val="150000"/>
              </a:lnSpc>
              <a:spcAft>
                <a:spcPts val="600"/>
              </a:spcAft>
            </a:pPr>
            <a:r>
              <a:rPr lang="en-US" sz="1600" i="1" dirty="0" smtClean="0">
                <a:solidFill>
                  <a:schemeClr val="bg1">
                    <a:lumMod val="50000"/>
                  </a:schemeClr>
                </a:solidFill>
                <a:latin typeface="Arial"/>
                <a:cs typeface="Arial"/>
              </a:rPr>
              <a:t>For more info contact: </a:t>
            </a:r>
            <a:r>
              <a:rPr lang="en-US" sz="2400" dirty="0" smtClean="0">
                <a:solidFill>
                  <a:srgbClr val="595959"/>
                </a:solidFill>
                <a:latin typeface="Arial"/>
                <a:cs typeface="Arial"/>
              </a:rPr>
              <a:t/>
            </a:r>
            <a:br>
              <a:rPr lang="en-US" sz="2400" dirty="0" smtClean="0">
                <a:solidFill>
                  <a:srgbClr val="595959"/>
                </a:solidFill>
                <a:latin typeface="Arial"/>
                <a:cs typeface="Arial"/>
              </a:rPr>
            </a:br>
            <a:r>
              <a:rPr lang="en-US" sz="2400" b="1" smtClean="0">
                <a:solidFill>
                  <a:srgbClr val="595959"/>
                </a:solidFill>
                <a:latin typeface="Arial"/>
                <a:cs typeface="Arial"/>
              </a:rPr>
              <a:t>Community Liaison </a:t>
            </a:r>
            <a:r>
              <a:rPr lang="en-US" sz="2400" dirty="0" smtClean="0">
                <a:solidFill>
                  <a:srgbClr val="595959"/>
                </a:solidFill>
                <a:latin typeface="Arial"/>
                <a:cs typeface="Arial"/>
              </a:rPr>
              <a:t>@</a:t>
            </a:r>
            <a:r>
              <a:rPr lang="en-US" sz="2400" b="1" dirty="0" smtClean="0">
                <a:solidFill>
                  <a:srgbClr val="595959"/>
                </a:solidFill>
                <a:latin typeface="Arial"/>
                <a:cs typeface="Arial"/>
              </a:rPr>
              <a:t> </a:t>
            </a:r>
            <a:r>
              <a:rPr lang="en-US" sz="2400" b="1" dirty="0" smtClean="0">
                <a:solidFill>
                  <a:srgbClr val="75B436"/>
                </a:solidFill>
                <a:latin typeface="Arial"/>
                <a:cs typeface="Arial"/>
              </a:rPr>
              <a:t>(308) 398-7951</a:t>
            </a:r>
            <a:endParaRPr lang="en-US" sz="2400" b="1" dirty="0">
              <a:solidFill>
                <a:srgbClr val="75B436"/>
              </a:solidFill>
              <a:latin typeface="Arial"/>
              <a:cs typeface="Arial"/>
            </a:endParaRPr>
          </a:p>
        </p:txBody>
      </p:sp>
      <p:pic>
        <p:nvPicPr>
          <p:cNvPr id="11" name="Picture 10"/>
          <p:cNvPicPr>
            <a:picLocks noChangeAspect="1"/>
          </p:cNvPicPr>
          <p:nvPr/>
        </p:nvPicPr>
        <p:blipFill>
          <a:blip r:embed="rId3"/>
          <a:stretch>
            <a:fillRect/>
          </a:stretch>
        </p:blipFill>
        <p:spPr>
          <a:xfrm>
            <a:off x="1600200" y="5334000"/>
            <a:ext cx="5943600" cy="1244600"/>
          </a:xfrm>
          <a:prstGeom prst="rect">
            <a:avLst/>
          </a:prstGeom>
        </p:spPr>
      </p:pic>
    </p:spTree>
  </p:cSld>
  <p:clrMapOvr>
    <a:masterClrMapping/>
  </p:clrMapOvr>
  <p:transition xmlns:p14="http://schemas.microsoft.com/office/powerpoint/2010/main">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3200" dirty="0" smtClean="0">
                <a:latin typeface="Arial"/>
                <a:cs typeface="Arial"/>
              </a:rPr>
              <a:t>Good interpersonal relationships</a:t>
            </a:r>
            <a:endParaRPr lang="en-US" sz="3200" dirty="0">
              <a:latin typeface="Arial"/>
              <a:cs typeface="Arial"/>
            </a:endParaRPr>
          </a:p>
        </p:txBody>
      </p:sp>
      <p:sp>
        <p:nvSpPr>
          <p:cNvPr id="3" name="Content Placeholder 2"/>
          <p:cNvSpPr>
            <a:spLocks noGrp="1"/>
          </p:cNvSpPr>
          <p:nvPr>
            <p:ph sz="quarter" idx="1"/>
          </p:nvPr>
        </p:nvSpPr>
        <p:spPr/>
        <p:txBody>
          <a:bodyPr>
            <a:normAutofit fontScale="92500"/>
          </a:bodyPr>
          <a:lstStyle/>
          <a:p>
            <a:pPr>
              <a:buClr>
                <a:srgbClr val="70BF15"/>
              </a:buClr>
              <a:buFont typeface="Arial"/>
              <a:buChar char="•"/>
            </a:pPr>
            <a:r>
              <a:rPr lang="en-US" dirty="0" smtClean="0">
                <a:solidFill>
                  <a:srgbClr val="595959"/>
                </a:solidFill>
                <a:latin typeface="Arial"/>
                <a:cs typeface="Arial"/>
              </a:rPr>
              <a:t>Maintain a positive attitude and learn to laugh at yourself</a:t>
            </a:r>
          </a:p>
          <a:p>
            <a:pPr>
              <a:buClr>
                <a:srgbClr val="70BF15"/>
              </a:buClr>
              <a:buFont typeface="Arial"/>
              <a:buChar char="•"/>
            </a:pPr>
            <a:r>
              <a:rPr lang="en-US" dirty="0" smtClean="0">
                <a:solidFill>
                  <a:srgbClr val="595959"/>
                </a:solidFill>
                <a:latin typeface="Arial"/>
                <a:cs typeface="Arial"/>
              </a:rPr>
              <a:t>Assist others when you see that they need help</a:t>
            </a:r>
          </a:p>
          <a:p>
            <a:pPr>
              <a:buClr>
                <a:srgbClr val="70BF15"/>
              </a:buClr>
              <a:buFont typeface="Arial"/>
              <a:buChar char="•"/>
            </a:pPr>
            <a:r>
              <a:rPr lang="en-US" dirty="0" smtClean="0">
                <a:solidFill>
                  <a:srgbClr val="595959"/>
                </a:solidFill>
                <a:latin typeface="Arial"/>
                <a:cs typeface="Arial"/>
              </a:rPr>
              <a:t>Listen carefully when another person is sharing ideas or beliefs</a:t>
            </a:r>
          </a:p>
          <a:p>
            <a:pPr>
              <a:buClr>
                <a:srgbClr val="70BF15"/>
              </a:buClr>
              <a:buFont typeface="Arial"/>
              <a:buChar char="•"/>
            </a:pPr>
            <a:r>
              <a:rPr lang="en-US" dirty="0" smtClean="0">
                <a:solidFill>
                  <a:srgbClr val="595959"/>
                </a:solidFill>
                <a:latin typeface="Arial"/>
                <a:cs typeface="Arial"/>
              </a:rPr>
              <a:t>Respect the opinions of others even though you may not agree with them and be open-minded and willing to compromise</a:t>
            </a:r>
          </a:p>
          <a:p>
            <a:pPr>
              <a:buClr>
                <a:srgbClr val="70BF15"/>
              </a:buClr>
              <a:buFont typeface="Arial"/>
              <a:buChar char="•"/>
            </a:pPr>
            <a:r>
              <a:rPr lang="en-US" dirty="0" smtClean="0">
                <a:solidFill>
                  <a:srgbClr val="595959"/>
                </a:solidFill>
                <a:latin typeface="Arial"/>
                <a:cs typeface="Arial"/>
              </a:rPr>
              <a:t>Avoid criticizing other team members</a:t>
            </a:r>
          </a:p>
          <a:p>
            <a:pPr>
              <a:buClr>
                <a:srgbClr val="70BF15"/>
              </a:buClr>
              <a:buFont typeface="Arial"/>
              <a:buChar char="•"/>
            </a:pPr>
            <a:r>
              <a:rPr lang="en-US" dirty="0" smtClean="0">
                <a:solidFill>
                  <a:srgbClr val="595959"/>
                </a:solidFill>
                <a:latin typeface="Arial"/>
                <a:cs typeface="Arial"/>
              </a:rPr>
              <a:t>Learn good communications skills so you can share ideas, concepts, and knowledge</a:t>
            </a:r>
          </a:p>
          <a:p>
            <a:pPr>
              <a:buClr>
                <a:srgbClr val="70BF15"/>
              </a:buClr>
              <a:buFont typeface="Arial"/>
              <a:buChar char="•"/>
            </a:pPr>
            <a:r>
              <a:rPr lang="en-US" dirty="0" smtClean="0">
                <a:solidFill>
                  <a:srgbClr val="595959"/>
                </a:solidFill>
                <a:latin typeface="Arial"/>
                <a:cs typeface="Arial"/>
              </a:rPr>
              <a:t>Support and encourage other team members</a:t>
            </a:r>
          </a:p>
          <a:p>
            <a:pPr>
              <a:buClr>
                <a:srgbClr val="70BF15"/>
              </a:buClr>
              <a:buFont typeface="Arial"/>
              <a:buChar char="•"/>
            </a:pPr>
            <a:r>
              <a:rPr lang="en-US" dirty="0" smtClean="0">
                <a:solidFill>
                  <a:srgbClr val="595959"/>
                </a:solidFill>
                <a:latin typeface="Arial"/>
                <a:cs typeface="Arial"/>
              </a:rPr>
              <a:t>Perform your duties to the best of your ability</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Teamwork</a:t>
            </a:r>
            <a:endParaRPr lang="en-US" sz="4000" dirty="0">
              <a:latin typeface="Arial"/>
              <a:cs typeface="Arial"/>
            </a:endParaRPr>
          </a:p>
        </p:txBody>
      </p:sp>
      <p:sp>
        <p:nvSpPr>
          <p:cNvPr id="3" name="Content Placeholder 2"/>
          <p:cNvSpPr>
            <a:spLocks noGrp="1"/>
          </p:cNvSpPr>
          <p:nvPr>
            <p:ph sz="quarter" idx="1"/>
          </p:nvPr>
        </p:nvSpPr>
        <p:spPr/>
        <p:txBody>
          <a:bodyPr/>
          <a:lstStyle/>
          <a:p>
            <a:pPr>
              <a:buClr>
                <a:srgbClr val="70BF15"/>
              </a:buClr>
              <a:buFont typeface="Arial"/>
              <a:buChar char="•"/>
            </a:pPr>
            <a:r>
              <a:rPr lang="en-US" dirty="0" smtClean="0">
                <a:solidFill>
                  <a:srgbClr val="595959"/>
                </a:solidFill>
                <a:latin typeface="Arial"/>
                <a:cs typeface="Arial"/>
              </a:rPr>
              <a:t>Interdisciplinary health care team</a:t>
            </a:r>
          </a:p>
          <a:p>
            <a:pPr marL="0" indent="0">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r>
              <a:rPr lang="en-US" dirty="0" smtClean="0">
                <a:solidFill>
                  <a:srgbClr val="595959"/>
                </a:solidFill>
                <a:latin typeface="Arial"/>
                <a:cs typeface="Arial"/>
              </a:rPr>
              <a:t>Created to provide quality holistic health care to every patient</a:t>
            </a:r>
          </a:p>
          <a:p>
            <a:pPr marL="0" indent="0">
              <a:buClr>
                <a:srgbClr val="70BF15"/>
              </a:buClr>
              <a:buFont typeface="Arial"/>
              <a:buChar char="•"/>
            </a:pPr>
            <a:endParaRPr lang="en-US" dirty="0" smtClean="0">
              <a:solidFill>
                <a:srgbClr val="595959"/>
              </a:solidFill>
              <a:latin typeface="Arial"/>
              <a:cs typeface="Arial"/>
            </a:endParaRPr>
          </a:p>
          <a:p>
            <a:pPr>
              <a:buClr>
                <a:srgbClr val="70BF15"/>
              </a:buClr>
              <a:buFont typeface="Arial"/>
              <a:buChar char="•"/>
            </a:pPr>
            <a:r>
              <a:rPr lang="en-US" dirty="0" smtClean="0">
                <a:solidFill>
                  <a:srgbClr val="595959"/>
                </a:solidFill>
                <a:latin typeface="Arial"/>
                <a:cs typeface="Arial"/>
              </a:rPr>
              <a:t>Consists of many professionals, with different levels of education, ideas, backgrounds, and interests, working together for the benefit of the patient</a:t>
            </a: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Team functions</a:t>
            </a:r>
            <a:endParaRPr lang="en-US" sz="4000" dirty="0">
              <a:latin typeface="Arial"/>
              <a:cs typeface="Arial"/>
            </a:endParaRPr>
          </a:p>
        </p:txBody>
      </p:sp>
      <p:sp>
        <p:nvSpPr>
          <p:cNvPr id="3" name="Content Placeholder 2"/>
          <p:cNvSpPr>
            <a:spLocks noGrp="1"/>
          </p:cNvSpPr>
          <p:nvPr>
            <p:ph sz="quarter" idx="1"/>
          </p:nvPr>
        </p:nvSpPr>
        <p:spPr/>
        <p:txBody>
          <a:bodyPr/>
          <a:lstStyle/>
          <a:p>
            <a:pPr>
              <a:buClr>
                <a:srgbClr val="70BF15"/>
              </a:buClr>
              <a:buFont typeface="Arial"/>
              <a:buChar char="•"/>
            </a:pPr>
            <a:r>
              <a:rPr lang="en-US" dirty="0" smtClean="0">
                <a:solidFill>
                  <a:srgbClr val="595959"/>
                </a:solidFill>
                <a:latin typeface="Arial"/>
                <a:cs typeface="Arial"/>
              </a:rPr>
              <a:t>Every person on the team must understand the role of each team member</a:t>
            </a:r>
          </a:p>
          <a:p>
            <a:pPr>
              <a:buClr>
                <a:srgbClr val="70BF15"/>
              </a:buClr>
              <a:buFont typeface="Arial"/>
              <a:buChar char="•"/>
            </a:pPr>
            <a:r>
              <a:rPr lang="en-US" dirty="0" smtClean="0">
                <a:solidFill>
                  <a:srgbClr val="595959"/>
                </a:solidFill>
                <a:latin typeface="Arial"/>
                <a:cs typeface="Arial"/>
              </a:rPr>
              <a:t>Provides a picture of the patient’s total care plan</a:t>
            </a:r>
          </a:p>
          <a:p>
            <a:pPr>
              <a:buClr>
                <a:srgbClr val="70BF15"/>
              </a:buClr>
              <a:buFont typeface="Arial"/>
              <a:buChar char="•"/>
            </a:pPr>
            <a:r>
              <a:rPr lang="en-US" dirty="0" smtClean="0">
                <a:solidFill>
                  <a:srgbClr val="595959"/>
                </a:solidFill>
                <a:latin typeface="Arial"/>
                <a:cs typeface="Arial"/>
              </a:rPr>
              <a:t>Establish the goals that the team wants to achieve</a:t>
            </a:r>
          </a:p>
          <a:p>
            <a:pPr>
              <a:buClr>
                <a:srgbClr val="70BF15"/>
              </a:buClr>
              <a:buFont typeface="Arial"/>
              <a:buChar char="•"/>
            </a:pPr>
            <a:r>
              <a:rPr lang="en-US" dirty="0" smtClean="0">
                <a:solidFill>
                  <a:srgbClr val="595959"/>
                </a:solidFill>
                <a:latin typeface="Arial"/>
                <a:cs typeface="Arial"/>
              </a:rPr>
              <a:t>Include frequent patient care conferences (some to include the patient)</a:t>
            </a:r>
          </a:p>
          <a:p>
            <a:pPr lvl="1">
              <a:buClr>
                <a:srgbClr val="70BF15"/>
              </a:buClr>
              <a:buFont typeface="Arial"/>
              <a:buChar char="•"/>
            </a:pPr>
            <a:r>
              <a:rPr lang="en-US" dirty="0" smtClean="0">
                <a:solidFill>
                  <a:srgbClr val="595959"/>
                </a:solidFill>
                <a:latin typeface="Arial"/>
                <a:cs typeface="Arial"/>
              </a:rPr>
              <a:t>Opinions are shared, </a:t>
            </a:r>
          </a:p>
          <a:p>
            <a:pPr lvl="1">
              <a:buClr>
                <a:srgbClr val="70BF15"/>
              </a:buClr>
              <a:buFont typeface="Arial"/>
              <a:buChar char="•"/>
            </a:pPr>
            <a:r>
              <a:rPr lang="en-US" dirty="0" smtClean="0">
                <a:solidFill>
                  <a:srgbClr val="595959"/>
                </a:solidFill>
                <a:latin typeface="Arial"/>
                <a:cs typeface="Arial"/>
              </a:rPr>
              <a:t>options are discussed, </a:t>
            </a:r>
          </a:p>
          <a:p>
            <a:pPr lvl="1">
              <a:buClr>
                <a:srgbClr val="70BF15"/>
              </a:buClr>
              <a:buFont typeface="Arial"/>
              <a:buChar char="•"/>
            </a:pPr>
            <a:r>
              <a:rPr lang="en-US" dirty="0" smtClean="0">
                <a:solidFill>
                  <a:srgbClr val="595959"/>
                </a:solidFill>
                <a:latin typeface="Arial"/>
                <a:cs typeface="Arial"/>
              </a:rPr>
              <a:t>decisions are made, </a:t>
            </a:r>
          </a:p>
          <a:p>
            <a:pPr lvl="1">
              <a:buClr>
                <a:srgbClr val="70BF15"/>
              </a:buClr>
              <a:buFont typeface="Arial"/>
              <a:buChar char="•"/>
            </a:pPr>
            <a:r>
              <a:rPr lang="en-US" dirty="0" smtClean="0">
                <a:solidFill>
                  <a:srgbClr val="595959"/>
                </a:solidFill>
                <a:latin typeface="Arial"/>
                <a:cs typeface="Arial"/>
              </a:rPr>
              <a:t>goals are established</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Conflicts</a:t>
            </a:r>
            <a:endParaRPr lang="en-US" sz="4000" dirty="0">
              <a:latin typeface="Arial"/>
              <a:cs typeface="Arial"/>
            </a:endParaRPr>
          </a:p>
        </p:txBody>
      </p:sp>
      <p:sp>
        <p:nvSpPr>
          <p:cNvPr id="3" name="Content Placeholder 2"/>
          <p:cNvSpPr>
            <a:spLocks noGrp="1"/>
          </p:cNvSpPr>
          <p:nvPr>
            <p:ph sz="quarter" idx="1"/>
          </p:nvPr>
        </p:nvSpPr>
        <p:spPr/>
        <p:txBody>
          <a:bodyPr/>
          <a:lstStyle/>
          <a:p>
            <a:pPr>
              <a:buClr>
                <a:srgbClr val="70BF15"/>
              </a:buClr>
              <a:buFont typeface="Arial"/>
              <a:buChar char="•"/>
            </a:pPr>
            <a:r>
              <a:rPr lang="en-US" dirty="0" smtClean="0">
                <a:solidFill>
                  <a:srgbClr val="595959"/>
                </a:solidFill>
                <a:latin typeface="Arial"/>
                <a:cs typeface="Arial"/>
              </a:rPr>
              <a:t>Deal with the conflict in a positive way</a:t>
            </a:r>
          </a:p>
          <a:p>
            <a:pPr>
              <a:buClr>
                <a:srgbClr val="70BF15"/>
              </a:buClr>
              <a:buFont typeface="Arial"/>
              <a:buChar char="•"/>
            </a:pPr>
            <a:r>
              <a:rPr lang="en-US" dirty="0" smtClean="0">
                <a:solidFill>
                  <a:srgbClr val="595959"/>
                </a:solidFill>
                <a:latin typeface="Arial"/>
                <a:cs typeface="Arial"/>
              </a:rPr>
              <a:t>Those involved should meet and talk with each other to identify the problem</a:t>
            </a:r>
          </a:p>
          <a:p>
            <a:pPr>
              <a:buClr>
                <a:srgbClr val="70BF15"/>
              </a:buClr>
              <a:buFont typeface="Arial"/>
              <a:buChar char="•"/>
            </a:pPr>
            <a:r>
              <a:rPr lang="en-US" dirty="0" smtClean="0">
                <a:solidFill>
                  <a:srgbClr val="595959"/>
                </a:solidFill>
                <a:latin typeface="Arial"/>
                <a:cs typeface="Arial"/>
              </a:rPr>
              <a:t>Listen to the others point of view</a:t>
            </a:r>
          </a:p>
          <a:p>
            <a:pPr>
              <a:buClr>
                <a:srgbClr val="70BF15"/>
              </a:buClr>
              <a:buFont typeface="Arial"/>
              <a:buChar char="•"/>
            </a:pPr>
            <a:r>
              <a:rPr lang="en-US" dirty="0" smtClean="0">
                <a:solidFill>
                  <a:srgbClr val="595959"/>
                </a:solidFill>
                <a:latin typeface="Arial"/>
                <a:cs typeface="Arial"/>
              </a:rPr>
              <a:t>Avoid accusations and hostility</a:t>
            </a:r>
          </a:p>
          <a:p>
            <a:pPr>
              <a:buClr>
                <a:srgbClr val="70BF15"/>
              </a:buClr>
              <a:buFont typeface="Arial"/>
              <a:buChar char="•"/>
            </a:pPr>
            <a:r>
              <a:rPr lang="en-US" dirty="0" smtClean="0">
                <a:solidFill>
                  <a:srgbClr val="595959"/>
                </a:solidFill>
                <a:latin typeface="Arial"/>
                <a:cs typeface="Arial"/>
              </a:rPr>
              <a:t>Try to determine a way to resolve the problem in a cooperative manner</a:t>
            </a:r>
          </a:p>
          <a:p>
            <a:pPr>
              <a:buClr>
                <a:srgbClr val="70BF15"/>
              </a:buClr>
              <a:buFont typeface="Arial"/>
              <a:buChar char="•"/>
            </a:pPr>
            <a:r>
              <a:rPr lang="en-US" dirty="0" smtClean="0">
                <a:solidFill>
                  <a:srgbClr val="595959"/>
                </a:solidFill>
                <a:latin typeface="Arial"/>
                <a:cs typeface="Arial"/>
              </a:rPr>
              <a:t>Put the agreed upon solution into action</a:t>
            </a:r>
          </a:p>
          <a:p>
            <a:pPr>
              <a:buClr>
                <a:srgbClr val="70BF15"/>
              </a:buClr>
              <a:buFont typeface="Arial"/>
              <a:buChar char="•"/>
            </a:pPr>
            <a:r>
              <a:rPr lang="en-US" dirty="0" smtClean="0">
                <a:solidFill>
                  <a:srgbClr val="595959"/>
                </a:solidFill>
                <a:latin typeface="Arial"/>
                <a:cs typeface="Arial"/>
              </a:rPr>
              <a:t>Use a mediator if necessary</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Legal responsibilities</a:t>
            </a:r>
            <a:endParaRPr lang="en-US" sz="4000" dirty="0">
              <a:latin typeface="Arial"/>
              <a:cs typeface="Arial"/>
            </a:endParaRPr>
          </a:p>
        </p:txBody>
      </p:sp>
      <p:sp>
        <p:nvSpPr>
          <p:cNvPr id="3" name="Content Placeholder 2"/>
          <p:cNvSpPr>
            <a:spLocks noGrp="1"/>
          </p:cNvSpPr>
          <p:nvPr>
            <p:ph sz="quarter" idx="1"/>
          </p:nvPr>
        </p:nvSpPr>
        <p:spPr/>
        <p:txBody>
          <a:bodyPr/>
          <a:lstStyle/>
          <a:p>
            <a:pPr>
              <a:lnSpc>
                <a:spcPct val="150000"/>
              </a:lnSpc>
              <a:spcAft>
                <a:spcPts val="1200"/>
              </a:spcAft>
              <a:buClr>
                <a:srgbClr val="70BF15"/>
              </a:buClr>
              <a:buFont typeface="Arial"/>
              <a:buChar char="•"/>
            </a:pPr>
            <a:r>
              <a:rPr lang="en-US" dirty="0" smtClean="0">
                <a:solidFill>
                  <a:srgbClr val="595959"/>
                </a:solidFill>
                <a:latin typeface="Arial"/>
                <a:cs typeface="Arial"/>
              </a:rPr>
              <a:t>Be aware of legal limitations on duties that can be performed</a:t>
            </a:r>
          </a:p>
          <a:p>
            <a:pPr>
              <a:lnSpc>
                <a:spcPct val="150000"/>
              </a:lnSpc>
              <a:spcAft>
                <a:spcPts val="1200"/>
              </a:spcAft>
              <a:buClr>
                <a:srgbClr val="70BF15"/>
              </a:buClr>
              <a:buFont typeface="Arial"/>
              <a:buChar char="•"/>
            </a:pPr>
            <a:r>
              <a:rPr lang="en-US" dirty="0" smtClean="0">
                <a:solidFill>
                  <a:srgbClr val="595959"/>
                </a:solidFill>
                <a:latin typeface="Arial"/>
                <a:cs typeface="Arial"/>
              </a:rPr>
              <a:t>Must function within legal boundaries</a:t>
            </a:r>
          </a:p>
          <a:p>
            <a:pPr>
              <a:lnSpc>
                <a:spcPct val="150000"/>
              </a:lnSpc>
              <a:spcAft>
                <a:spcPts val="1200"/>
              </a:spcAft>
              <a:buClr>
                <a:srgbClr val="70BF15"/>
              </a:buClr>
              <a:buFont typeface="Arial"/>
              <a:buChar char="•"/>
            </a:pPr>
            <a:r>
              <a:rPr lang="en-US" dirty="0" smtClean="0">
                <a:solidFill>
                  <a:srgbClr val="595959"/>
                </a:solidFill>
                <a:latin typeface="Arial"/>
                <a:cs typeface="Arial"/>
              </a:rPr>
              <a:t>No team member should ever attempt to solve a problem or perform a duty that is beyond the range of duties legally permitted</a:t>
            </a:r>
            <a:endParaRPr lang="en-US" dirty="0">
              <a:solidFill>
                <a:srgbClr val="595959"/>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rmAutofit/>
          </a:bodyPr>
          <a:lstStyle/>
          <a:p>
            <a:r>
              <a:rPr lang="en-US" sz="4000" dirty="0" smtClean="0">
                <a:latin typeface="Arial"/>
                <a:cs typeface="Arial"/>
              </a:rPr>
              <a:t>Time management</a:t>
            </a:r>
            <a:endParaRPr lang="en-US" sz="4000" dirty="0">
              <a:latin typeface="Arial"/>
              <a:cs typeface="Arial"/>
            </a:endParaRPr>
          </a:p>
        </p:txBody>
      </p:sp>
      <p:sp>
        <p:nvSpPr>
          <p:cNvPr id="3" name="Content Placeholder 2"/>
          <p:cNvSpPr>
            <a:spLocks noGrp="1"/>
          </p:cNvSpPr>
          <p:nvPr>
            <p:ph sz="quarter" idx="1"/>
          </p:nvPr>
        </p:nvSpPr>
        <p:spPr>
          <a:xfrm>
            <a:off x="457200" y="1447800"/>
            <a:ext cx="7467600" cy="4873752"/>
          </a:xfrm>
        </p:spPr>
        <p:txBody>
          <a:bodyPr/>
          <a:lstStyle/>
          <a:p>
            <a:pPr marL="0" indent="0">
              <a:buNone/>
            </a:pPr>
            <a:r>
              <a:rPr lang="en-US" b="1" dirty="0" smtClean="0">
                <a:solidFill>
                  <a:srgbClr val="595959"/>
                </a:solidFill>
                <a:latin typeface="Arial"/>
                <a:cs typeface="Arial"/>
              </a:rPr>
              <a:t>A system of practical skills that allows an individual to use time in the most effective and productive way possible:</a:t>
            </a:r>
          </a:p>
          <a:p>
            <a:pPr>
              <a:spcAft>
                <a:spcPts val="600"/>
              </a:spcAft>
              <a:buClr>
                <a:srgbClr val="70BF15"/>
              </a:buClr>
              <a:buFont typeface="Arial"/>
              <a:buChar char="•"/>
            </a:pPr>
            <a:r>
              <a:rPr lang="en-US" dirty="0" smtClean="0">
                <a:solidFill>
                  <a:srgbClr val="595959"/>
                </a:solidFill>
                <a:latin typeface="Arial"/>
                <a:cs typeface="Arial"/>
              </a:rPr>
              <a:t>Helps prevent or reduce stress</a:t>
            </a:r>
          </a:p>
          <a:p>
            <a:pPr>
              <a:spcAft>
                <a:spcPts val="600"/>
              </a:spcAft>
              <a:buClr>
                <a:srgbClr val="70BF15"/>
              </a:buClr>
              <a:buFont typeface="Arial"/>
              <a:buChar char="•"/>
            </a:pPr>
            <a:r>
              <a:rPr lang="en-US" dirty="0" smtClean="0">
                <a:solidFill>
                  <a:srgbClr val="595959"/>
                </a:solidFill>
                <a:latin typeface="Arial"/>
                <a:cs typeface="Arial"/>
              </a:rPr>
              <a:t>Keeps things in perspective when events are overwhelming</a:t>
            </a:r>
          </a:p>
          <a:p>
            <a:pPr>
              <a:spcAft>
                <a:spcPts val="600"/>
              </a:spcAft>
              <a:buClr>
                <a:srgbClr val="70BF15"/>
              </a:buClr>
              <a:buFont typeface="Arial"/>
              <a:buChar char="•"/>
            </a:pPr>
            <a:r>
              <a:rPr lang="en-US" dirty="0" smtClean="0">
                <a:solidFill>
                  <a:srgbClr val="595959"/>
                </a:solidFill>
                <a:latin typeface="Arial"/>
                <a:cs typeface="Arial"/>
              </a:rPr>
              <a:t>Increases productivity</a:t>
            </a:r>
          </a:p>
          <a:p>
            <a:pPr>
              <a:spcAft>
                <a:spcPts val="600"/>
              </a:spcAft>
              <a:buClr>
                <a:srgbClr val="70BF15"/>
              </a:buClr>
              <a:buFont typeface="Arial"/>
              <a:buChar char="•"/>
            </a:pPr>
            <a:r>
              <a:rPr lang="en-US" dirty="0" smtClean="0">
                <a:solidFill>
                  <a:srgbClr val="595959"/>
                </a:solidFill>
                <a:latin typeface="Arial"/>
                <a:cs typeface="Arial"/>
              </a:rPr>
              <a:t>Uses time more effectively</a:t>
            </a:r>
          </a:p>
          <a:p>
            <a:pPr>
              <a:spcAft>
                <a:spcPts val="600"/>
              </a:spcAft>
              <a:buClr>
                <a:srgbClr val="70BF15"/>
              </a:buClr>
              <a:buFont typeface="Arial"/>
              <a:buChar char="•"/>
            </a:pPr>
            <a:r>
              <a:rPr lang="en-US" dirty="0" smtClean="0">
                <a:solidFill>
                  <a:srgbClr val="595959"/>
                </a:solidFill>
                <a:latin typeface="Arial"/>
                <a:cs typeface="Arial"/>
              </a:rPr>
              <a:t>Improves enjoyment of activities</a:t>
            </a:r>
          </a:p>
          <a:p>
            <a:pPr>
              <a:spcAft>
                <a:spcPts val="600"/>
              </a:spcAft>
              <a:buClr>
                <a:srgbClr val="70BF15"/>
              </a:buClr>
              <a:buFont typeface="Arial"/>
              <a:buChar char="•"/>
            </a:pPr>
            <a:r>
              <a:rPr lang="en-US" dirty="0" smtClean="0">
                <a:solidFill>
                  <a:srgbClr val="595959"/>
                </a:solidFill>
                <a:latin typeface="Arial"/>
                <a:cs typeface="Arial"/>
              </a:rPr>
              <a:t>Provides time for relaxing and enjoyable life</a:t>
            </a: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42C46DEFB5664B9AA247BE7112944E" ma:contentTypeVersion="0" ma:contentTypeDescription="Create a new document." ma:contentTypeScope="" ma:versionID="b6945dabbfe4d831400e3a53dcd85ead">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8BBF35F-FEA1-4E9F-A297-A685577DB9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78EE08F0-E952-40EF-AEBB-F0CA7E71C814}">
  <ds:schemaRefs>
    <ds:schemaRef ds:uri="http://schemas.microsoft.com/sharepoint/v3/contenttype/forms"/>
  </ds:schemaRefs>
</ds:datastoreItem>
</file>

<file path=customXml/itemProps3.xml><?xml version="1.0" encoding="utf-8"?>
<ds:datastoreItem xmlns:ds="http://schemas.openxmlformats.org/officeDocument/2006/customXml" ds:itemID="{096140CE-D01F-4A38-B342-5ADB246D365D}">
  <ds:schemaRefs>
    <ds:schemaRef ds:uri="http://purl.org/dc/elements/1.1/"/>
    <ds:schemaRef ds:uri="http://schemas.openxmlformats.org/package/2006/metadata/core-properties"/>
    <ds:schemaRef ds:uri="http://purl.org/dc/dcmitype/"/>
    <ds:schemaRef ds:uri="http://purl.org/dc/terms/"/>
    <ds:schemaRef ds:uri="http://schemas.microsoft.com/office/2006/metadata/properties"/>
    <ds:schemaRef ds:uri="http://www.w3.org/XML/1998/namespace"/>
    <ds:schemaRef ds:uri="http://schemas.microsoft.com/office/2006/documentManagement/types"/>
  </ds:schemaRefs>
</ds:datastoreItem>
</file>

<file path=docProps/app.xml><?xml version="1.0" encoding="utf-8"?>
<Properties xmlns="http://schemas.openxmlformats.org/officeDocument/2006/extended-properties" xmlns:vt="http://schemas.openxmlformats.org/officeDocument/2006/docPropsVTypes">
  <Template>Oriel</Template>
  <TotalTime>1946</TotalTime>
  <Words>2847</Words>
  <Application>Microsoft Macintosh PowerPoint</Application>
  <PresentationFormat>On-screen Show (4:3)</PresentationFormat>
  <Paragraphs>285</Paragraphs>
  <Slides>32</Slides>
  <Notes>31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Oriel</vt:lpstr>
      <vt:lpstr>Health Care Careers</vt:lpstr>
      <vt:lpstr>Medical Careers </vt:lpstr>
      <vt:lpstr>Personal and professional qualities of a health care worker </vt:lpstr>
      <vt:lpstr>Good interpersonal relationships</vt:lpstr>
      <vt:lpstr>Teamwork</vt:lpstr>
      <vt:lpstr>Team functions</vt:lpstr>
      <vt:lpstr>Conflicts</vt:lpstr>
      <vt:lpstr>Legal responsibilities</vt:lpstr>
      <vt:lpstr>Time management</vt:lpstr>
      <vt:lpstr>Time management steps</vt:lpstr>
      <vt:lpstr>Time management plan</vt:lpstr>
      <vt:lpstr>goals</vt:lpstr>
      <vt:lpstr>Setting goals</vt:lpstr>
      <vt:lpstr>Goal: graduate college with a health care degree</vt:lpstr>
      <vt:lpstr>Communication</vt:lpstr>
      <vt:lpstr>Effective Communication</vt:lpstr>
      <vt:lpstr>Five Fundamentals of Good customer Service</vt:lpstr>
      <vt:lpstr>Five Fundamentals of Good customer Service</vt:lpstr>
      <vt:lpstr>Types of Observation</vt:lpstr>
      <vt:lpstr>Observation</vt:lpstr>
      <vt:lpstr>Recording and Reporting</vt:lpstr>
      <vt:lpstr>Documentation</vt:lpstr>
      <vt:lpstr>Documentation</vt:lpstr>
      <vt:lpstr>Written Communication</vt:lpstr>
      <vt:lpstr>Summary</vt:lpstr>
      <vt:lpstr>Legal responsibilities</vt:lpstr>
      <vt:lpstr>Informed consent</vt:lpstr>
      <vt:lpstr>Health care records</vt:lpstr>
      <vt:lpstr>Hipaa review</vt:lpstr>
      <vt:lpstr>Hipaa review</vt:lpstr>
      <vt:lpstr>Hipaa requirements for patients</vt:lpstr>
      <vt:lpstr>Central Community College Service Area CCC has main campuses in Columbus, Grand Island and Hastings, and learning centers in Holdrege, Kearney and Lexington. It serves a 25-county area that spans 14,000 square miles and a population of over 300,000 in central Nebraska.</vt:lpstr>
    </vt:vector>
  </TitlesOfParts>
  <Company>Central Community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Therapeutic Services</dc:title>
  <dc:creator>CCC</dc:creator>
  <cp:lastModifiedBy>Matthew</cp:lastModifiedBy>
  <cp:revision>315</cp:revision>
  <cp:lastPrinted>2011-10-12T13:30:15Z</cp:lastPrinted>
  <dcterms:created xsi:type="dcterms:W3CDTF">2012-09-24T20:59:08Z</dcterms:created>
  <dcterms:modified xsi:type="dcterms:W3CDTF">2012-10-15T18:50:14Z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0x0101000142C46DEFB5664B9AA247BE7112944E</vt:lpwstr>
  </property>
</Properties>
</file>